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0"/>
  </p:handoutMasterIdLst>
  <p:sldIdLst>
    <p:sldId id="256" r:id="rId2"/>
    <p:sldId id="257" r:id="rId3"/>
    <p:sldId id="266" r:id="rId4"/>
    <p:sldId id="267" r:id="rId5"/>
    <p:sldId id="268" r:id="rId6"/>
    <p:sldId id="269" r:id="rId7"/>
    <p:sldId id="270" r:id="rId8"/>
    <p:sldId id="265"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5" d="100"/>
          <a:sy n="85" d="100"/>
        </p:scale>
        <p:origin x="773" y="6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17/03/2022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3/17/2022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3/17/2022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3/17/2022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3/17/2022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4" name="TextBox 3">
            <a:extLst>
              <a:ext uri="{FF2B5EF4-FFF2-40B4-BE49-F238E27FC236}">
                <a16:creationId xmlns:a16="http://schemas.microsoft.com/office/drawing/2014/main" id="{5F198329-4586-41CE-8264-22EAFB1C9E99}"/>
              </a:ext>
            </a:extLst>
          </p:cNvPr>
          <p:cNvSpPr txBox="1"/>
          <p:nvPr/>
        </p:nvSpPr>
        <p:spPr>
          <a:xfrm>
            <a:off x="5671038" y="3903785"/>
            <a:ext cx="4369777" cy="369332"/>
          </a:xfrm>
          <a:prstGeom prst="rect">
            <a:avLst/>
          </a:prstGeom>
          <a:noFill/>
        </p:spPr>
        <p:txBody>
          <a:bodyPr wrap="square" rtlCol="0">
            <a:spAutoFit/>
          </a:bodyPr>
          <a:lstStyle/>
          <a:p>
            <a:r>
              <a:rPr lang="lt-LT" sz="1800" dirty="0">
                <a:latin typeface="Arial Rounded MT Bold" panose="020F0704030504030204" pitchFamily="34" charset="0"/>
              </a:rPr>
              <a:t>Audio book: </a:t>
            </a:r>
            <a:r>
              <a:rPr lang="en-GB" dirty="0"/>
              <a:t>ΑΝΘΡΩΠΟΙ ΓΥΡΩ ΜΑΣ</a:t>
            </a:r>
          </a:p>
        </p:txBody>
      </p:sp>
      <p:pic>
        <p:nvPicPr>
          <p:cNvPr id="2" name="Audio book_ ΑΝΘΡΩΠΟΙ ΓΥΡΩ ΜΑΣ">
            <a:hlinkClick r:id="" action="ppaction://media"/>
            <a:extLst>
              <a:ext uri="{FF2B5EF4-FFF2-40B4-BE49-F238E27FC236}">
                <a16:creationId xmlns:a16="http://schemas.microsoft.com/office/drawing/2014/main" id="{6B41522E-9B2D-4811-9240-E4F95C6B36A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671038" y="4322423"/>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l-GR" dirty="0"/>
              <a:t>Σε αυτό το ηχητικό βιβλίο, θα μάθετε ότι είναι σημαντικό ποιοι άνθρωποι είναι γύρω μας και τι σημαντικό αντίκτυπο έχουν στη ζωή μας.</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1985547"/>
            <a:ext cx="5470633" cy="3416320"/>
          </a:xfrm>
          <a:prstGeom prst="rect">
            <a:avLst/>
          </a:prstGeom>
          <a:noFill/>
        </p:spPr>
        <p:txBody>
          <a:bodyPr wrap="square" rtlCol="0">
            <a:spAutoFit/>
          </a:bodyPr>
          <a:lstStyle/>
          <a:p>
            <a:pPr algn="just"/>
            <a:r>
              <a:rPr lang="el-GR" dirty="0"/>
              <a:t>Καθώς μεγαλώνουμε, τείνουμε να αποσυρόμαστε </a:t>
            </a:r>
            <a:r>
              <a:rPr lang="el-GR" dirty="0" err="1"/>
              <a:t>απο</a:t>
            </a:r>
            <a:r>
              <a:rPr lang="el-GR" dirty="0"/>
              <a:t> την οικογένεια και τους φίλους μας – κάτι που μπορεί να βλάψει την ψυχική και σωματική μας υγεία. Πώς μπορούμε να σχεδιάσουμε κοινότητες για ηλικιωμένους που διευκολύνουν τις κοινωνικές συνδέσεις; Το πιο σημαντικό πράγμα σε μια κοινότητα όπως αυτή είναι να έχετε ανθρώπους γύρω σας για να σας υποστηρίξουν και να σας δεσμεύσουν. Το να φροντίζετε ο ένας τον άλλο σας κρατά ζωντανούς και υγιείς. Οι ερευνητές γνώριζαν εδώ και καιρό τα οφέλη για την υγεία του «κοινωνικού κεφαλαίου»—τους δεσμούς που χτίζουν εμπιστοσύνη, σύνδεση και συμμετοχή.</a:t>
            </a:r>
            <a:endParaRPr lang="en-GB" dirty="0"/>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Audio book_ ΑΝΘΡΩΠΟΙ ΓΥΡΩ ΜΑΣ (1)">
            <a:hlinkClick r:id="" action="ppaction://media"/>
            <a:extLst>
              <a:ext uri="{FF2B5EF4-FFF2-40B4-BE49-F238E27FC236}">
                <a16:creationId xmlns:a16="http://schemas.microsoft.com/office/drawing/2014/main" id="{5A5EDE3E-6712-4ED3-8F87-64685462B68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41743" y="4983361"/>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l-GR" dirty="0"/>
              <a:t>Σε αυτό το ηχητικό βιβλίο, θα μάθετε ότι είναι σημαντικό ποιοι άνθρωποι είναι γύρω μας και τι σημαντικό αντίκτυπο έχουν στη ζωή μας.</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131851"/>
            <a:ext cx="5470633" cy="3139321"/>
          </a:xfrm>
          <a:prstGeom prst="rect">
            <a:avLst/>
          </a:prstGeom>
          <a:noFill/>
        </p:spPr>
        <p:txBody>
          <a:bodyPr wrap="square" rtlCol="0">
            <a:spAutoFit/>
          </a:bodyPr>
          <a:lstStyle/>
          <a:p>
            <a:pPr algn="just"/>
            <a:r>
              <a:rPr lang="el-GR" dirty="0"/>
              <a:t>Αλλά αυτός ο σύνδεσμος μπορεί να είναι ιδιαίτερα σημαντικός για τους ηλικιωμένους, ακριβώς επειδή τόσο η υγεία μας όσο και το κοινωνικό μας κεφάλαιο τείνουν να μειώνονται καθώς γερνάμε. Συνταξιοδοτούμαστε από τη δουλειά, χάνουμε φίλους και συζύγους από θανάτους και ασθένειας και βλέπουμε μέλη της οικογένειας να απομακρύνονται από την περιοχή—όλα αυτά μπορούν να μειώσουν σημαντικά τις καθημερινές κοινωνικές επαφές και τα ερεθίσματα, τα οποία με τη σειρά τους έχουν άμεσο αντίκτυπο στην ψυχική και σωματική υγεία</a:t>
            </a:r>
            <a:endParaRPr lang="en-GB" dirty="0"/>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Audio book_ ΑΝΘΡΩΠΟΙ ΓΥΡΩ ΜΑΣ (2)">
            <a:hlinkClick r:id="" action="ppaction://media"/>
            <a:extLst>
              <a:ext uri="{FF2B5EF4-FFF2-40B4-BE49-F238E27FC236}">
                <a16:creationId xmlns:a16="http://schemas.microsoft.com/office/drawing/2014/main" id="{2B1B5B24-3D55-4847-B0A8-D5187C81FE94}"/>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41743" y="4888067"/>
            <a:ext cx="487363" cy="487363"/>
          </a:xfrm>
          <a:prstGeom prst="ellipse">
            <a:avLst/>
          </a:prstGeom>
          <a:ln>
            <a:noFill/>
          </a:ln>
          <a:effectLst>
            <a:softEdge rad="112500"/>
          </a:effectLst>
        </p:spPr>
      </p:pic>
    </p:spTree>
    <p:extLst>
      <p:ext uri="{BB962C8B-B14F-4D97-AF65-F5344CB8AC3E}">
        <p14:creationId xmlns:p14="http://schemas.microsoft.com/office/powerpoint/2010/main" val="406098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106116"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l-GR" dirty="0"/>
              <a:t>Σε αυτό το ηχητικό βιβλίο, θα μάθετε ότι είναι σημαντικό ποιοι άνθρωποι είναι γύρω μας και τι σημαντικό αντίκτυπο έχουν στη ζωή μας.</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367344" y="1948971"/>
            <a:ext cx="5470633" cy="3416320"/>
          </a:xfrm>
          <a:prstGeom prst="rect">
            <a:avLst/>
          </a:prstGeom>
          <a:noFill/>
        </p:spPr>
        <p:txBody>
          <a:bodyPr wrap="square" rtlCol="0">
            <a:spAutoFit/>
          </a:bodyPr>
          <a:lstStyle/>
          <a:p>
            <a:r>
              <a:rPr lang="el-GR" dirty="0"/>
              <a:t>Ευτυχώς, υπάρχουν λύσεις: Όλο και περισσότερες μελέτες ανακαλύπτουν πώς οι ηλικιωμένες κοινότητες μπορούν να σχεδιαστούν για να μεγιστοποιήσουν την κοινή χρήση, τη φιλία, την υγεία και την ευτυχία στα επόμενα χρόνια.</a:t>
            </a:r>
            <a:endParaRPr lang="en-GB" dirty="0"/>
          </a:p>
          <a:p>
            <a:r>
              <a:rPr lang="el-GR" dirty="0"/>
              <a:t>Το να έχεις καλές σχέσεις στην οικογένεια είναι ξεκάθαρα μια νικηφόρα στρατηγική στη ζωή, που συνδέεται με μεγαλύτερη ψυχολογική και σωματική ευεξία. Επομένως, δεν αποτελεί έκπληξη το γεγονός ότι οι σχέσεις στην οικογένεια έχουν επίσης σημασία όσον αφορά την ανθεκτικότητα, εν μέρει επειδή μας βοηθούν να νιώθουμε λιγότερο άγχος όταν υποφέρουμε</a:t>
            </a:r>
            <a:endParaRPr lang="en-GB" dirty="0"/>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Audio book_ ΑΝΘΡΩΠΟΙ ΓΥΡΩ ΜΑΣ (3)">
            <a:hlinkClick r:id="" action="ppaction://media"/>
            <a:extLst>
              <a:ext uri="{FF2B5EF4-FFF2-40B4-BE49-F238E27FC236}">
                <a16:creationId xmlns:a16="http://schemas.microsoft.com/office/drawing/2014/main" id="{B66F2B4B-ED25-435D-95E9-D8F12F69582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53208" y="4930645"/>
            <a:ext cx="487363" cy="487363"/>
          </a:xfrm>
          <a:prstGeom prst="ellipse">
            <a:avLst/>
          </a:prstGeom>
          <a:ln>
            <a:noFill/>
          </a:ln>
          <a:effectLst>
            <a:softEdge rad="112500"/>
          </a:effectLst>
        </p:spPr>
      </p:pic>
    </p:spTree>
    <p:extLst>
      <p:ext uri="{BB962C8B-B14F-4D97-AF65-F5344CB8AC3E}">
        <p14:creationId xmlns:p14="http://schemas.microsoft.com/office/powerpoint/2010/main" val="322477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l-GR" dirty="0"/>
              <a:t>Σε αυτό το ηχητικό βιβλίο, θα μάθετε ότι είναι σημαντικό ποιοι άνθρωποι είναι γύρω μας και τι σημαντικό αντίκτυπο έχουν στη ζωή μας.</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250723"/>
            <a:ext cx="5470633" cy="2862322"/>
          </a:xfrm>
          <a:prstGeom prst="rect">
            <a:avLst/>
          </a:prstGeom>
          <a:noFill/>
        </p:spPr>
        <p:txBody>
          <a:bodyPr wrap="square" rtlCol="0">
            <a:spAutoFit/>
          </a:bodyPr>
          <a:lstStyle/>
          <a:p>
            <a:pPr algn="just"/>
            <a:r>
              <a:rPr lang="el-GR" dirty="0"/>
              <a:t>Μελέτες πληθυσμού μεγάλης κλίμακας έχουν δείξει ότι οι θετικές σχέσεις σε μια περίοδο της ζωής προβλέπουν λιγότερη κατάθλιψη αργότερα. Οι καλές σχέσεις είναι ιδιαίτερα προστατευτικές για τους ηλικιωμένους, οι οποίοι ενδέχεται να αντιμετωπίσουν μείωση των γνωστικών ικανοτήτων ή προκλήσεων υγείας. Ο λόγος μπορεί να είναι ότι οι καλές σχέσεις στην οικογένεια φαίνεται να μας βοηθούν να περιορίσουμε τις αντιδράσεις του στρες, ακόμα και όταν αναπολούμε αυτές τις σχέσεις.</a:t>
            </a:r>
            <a:endParaRPr lang="en-GB" dirty="0"/>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Audio book_ ΑΝΘΡΩΠΟΙ ΓΥΡΩ ΜΑΣ (4)">
            <a:hlinkClick r:id="" action="ppaction://media"/>
            <a:extLst>
              <a:ext uri="{FF2B5EF4-FFF2-40B4-BE49-F238E27FC236}">
                <a16:creationId xmlns:a16="http://schemas.microsoft.com/office/drawing/2014/main" id="{5026AB98-A803-4176-AEAE-7258DDD0EE6A}"/>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41743" y="4791075"/>
            <a:ext cx="487363" cy="487363"/>
          </a:xfrm>
          <a:prstGeom prst="ellipse">
            <a:avLst/>
          </a:prstGeom>
          <a:ln>
            <a:noFill/>
          </a:ln>
          <a:effectLst>
            <a:softEdge rad="112500"/>
          </a:effectLst>
        </p:spPr>
      </p:pic>
    </p:spTree>
    <p:extLst>
      <p:ext uri="{BB962C8B-B14F-4D97-AF65-F5344CB8AC3E}">
        <p14:creationId xmlns:p14="http://schemas.microsoft.com/office/powerpoint/2010/main" val="2835720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l-GR" dirty="0"/>
              <a:t>Σε αυτό το ηχητικό βιβλίο, θα μάθετε ότι είναι σημαντικό ποιοι άνθρωποι είναι γύρω μας και τι σημαντικό αντίκτυπο έχουν στη ζωή μας.</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270694" y="2398038"/>
            <a:ext cx="5470633" cy="2585323"/>
          </a:xfrm>
          <a:prstGeom prst="rect">
            <a:avLst/>
          </a:prstGeom>
          <a:noFill/>
        </p:spPr>
        <p:txBody>
          <a:bodyPr wrap="square" rtlCol="0">
            <a:spAutoFit/>
          </a:bodyPr>
          <a:lstStyle/>
          <a:p>
            <a:pPr algn="just"/>
            <a:r>
              <a:rPr lang="el-GR" dirty="0"/>
              <a:t>Οι σχέσεις στην οικογένεια επηρεάζουν την υγεία και την ευημερία καθ' όλη τη διάρκεια της ζωής, με εμφανή αποτελέσματα για πολλαπλές διαστάσεις της υγείας. Στο πιο βασικό επίπεδο, η συμμετοχή σε ικανοποιητικές σχέσεις στην οικογένεια έχει αποδειχθεί ότι προβλέπει τη θνησιμότητα μετά από προσαρμογή για ιατρικούς (π.χ. επίπεδα χοληστερόλης, υπέρταση) και </a:t>
            </a:r>
            <a:r>
              <a:rPr lang="el-GR" dirty="0" err="1"/>
              <a:t>συμπεριφορικούς</a:t>
            </a:r>
            <a:r>
              <a:rPr lang="el-GR" dirty="0"/>
              <a:t> (π.χ. κάπνισμα, δίαιτα) παράγοντες κινδύνου.</a:t>
            </a:r>
            <a:endParaRPr lang="en-GB" dirty="0"/>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Audio book_ ΑΝΘΡΩΠΟΙ ΓΥΡΩ ΜΑΣ (5)">
            <a:hlinkClick r:id="" action="ppaction://media"/>
            <a:extLst>
              <a:ext uri="{FF2B5EF4-FFF2-40B4-BE49-F238E27FC236}">
                <a16:creationId xmlns:a16="http://schemas.microsoft.com/office/drawing/2014/main" id="{BA585652-A7C8-4A1D-B5C2-719B2F147E1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819019" y="4500480"/>
            <a:ext cx="487363" cy="487363"/>
          </a:xfrm>
          <a:prstGeom prst="ellipse">
            <a:avLst/>
          </a:prstGeom>
          <a:ln>
            <a:noFill/>
          </a:ln>
          <a:effectLst>
            <a:softEdge rad="112500"/>
          </a:effectLst>
        </p:spPr>
      </p:pic>
    </p:spTree>
    <p:extLst>
      <p:ext uri="{BB962C8B-B14F-4D97-AF65-F5344CB8AC3E}">
        <p14:creationId xmlns:p14="http://schemas.microsoft.com/office/powerpoint/2010/main" val="991672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8" name="TextBox 7">
            <a:extLst>
              <a:ext uri="{FF2B5EF4-FFF2-40B4-BE49-F238E27FC236}">
                <a16:creationId xmlns:a16="http://schemas.microsoft.com/office/drawing/2014/main" id="{1C53B62D-5F32-4F50-BC6A-B66B5D44C9AB}"/>
              </a:ext>
            </a:extLst>
          </p:cNvPr>
          <p:cNvSpPr txBox="1"/>
          <p:nvPr/>
        </p:nvSpPr>
        <p:spPr>
          <a:xfrm>
            <a:off x="9219896" y="2551837"/>
            <a:ext cx="2919046" cy="1754326"/>
          </a:xfrm>
          <a:prstGeom prst="rect">
            <a:avLst/>
          </a:prstGeom>
          <a:noFill/>
        </p:spPr>
        <p:txBody>
          <a:bodyPr wrap="square" rtlCol="0">
            <a:spAutoFit/>
          </a:bodyPr>
          <a:lstStyle/>
          <a:p>
            <a:r>
              <a:rPr lang="el-GR" dirty="0"/>
              <a:t>Σε αυτό το ηχητικό βιβλίο, θα μάθετε ότι είναι σημαντικό ποιοι άνθρωποι είναι γύρω μας και τι σημαντικό αντίκτυπο έχουν στη ζωή μας.</a:t>
            </a:r>
            <a:r>
              <a:rPr lang="en-GB" dirty="0"/>
              <a:t>.</a:t>
            </a:r>
          </a:p>
        </p:txBody>
      </p:sp>
      <p:sp>
        <p:nvSpPr>
          <p:cNvPr id="11" name="TextBox 10">
            <a:extLst>
              <a:ext uri="{FF2B5EF4-FFF2-40B4-BE49-F238E27FC236}">
                <a16:creationId xmlns:a16="http://schemas.microsoft.com/office/drawing/2014/main" id="{BAAD2D83-F7C0-480E-9E41-8C039BA29C7C}"/>
              </a:ext>
            </a:extLst>
          </p:cNvPr>
          <p:cNvSpPr txBox="1"/>
          <p:nvPr/>
        </p:nvSpPr>
        <p:spPr>
          <a:xfrm>
            <a:off x="3360683" y="2505377"/>
            <a:ext cx="5470633" cy="2308324"/>
          </a:xfrm>
          <a:prstGeom prst="rect">
            <a:avLst/>
          </a:prstGeom>
          <a:noFill/>
        </p:spPr>
        <p:txBody>
          <a:bodyPr wrap="square" rtlCol="0">
            <a:spAutoFit/>
          </a:bodyPr>
          <a:lstStyle/>
          <a:p>
            <a:pPr algn="just"/>
            <a:r>
              <a:rPr lang="el-GR" dirty="0"/>
              <a:t>Η κοινωνική υποστήριξη έχει συνδεθεί με μειωμένους κινδύνους για καρδιαγγειακά νοσήματα, θνησιμότητα από καρκίνο και λειτουργική έκπτωση. Τέτοιες συσχετίσεις είναι εντυπωσιακές σε μέγεθος, όπως αποδεικνύεται από το γεγονός ότι οι μεταβλητές της σχέσης προβλέπουν τη θνησιμότητα και τη νοσηρότητα σχεδόν όπως και οι συμβατικοί παράγοντες κινδύνου, όπως το κάπνισμα</a:t>
            </a:r>
            <a:endParaRPr lang="en-GB" dirty="0"/>
          </a:p>
        </p:txBody>
      </p:sp>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pic>
        <p:nvPicPr>
          <p:cNvPr id="3" name="Audio book_ ΑΝΘΡΩΠΟΙ ΓΥΡΩ ΜΑΣ (6)">
            <a:hlinkClick r:id="" action="ppaction://media"/>
            <a:extLst>
              <a:ext uri="{FF2B5EF4-FFF2-40B4-BE49-F238E27FC236}">
                <a16:creationId xmlns:a16="http://schemas.microsoft.com/office/drawing/2014/main" id="{B197A0FB-867F-4C62-9743-614621CD3C4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929373" y="4580828"/>
            <a:ext cx="487363" cy="487363"/>
          </a:xfrm>
          <a:prstGeom prst="ellipse">
            <a:avLst/>
          </a:prstGeom>
          <a:ln>
            <a:noFill/>
          </a:ln>
          <a:effectLst>
            <a:softEdge rad="112500"/>
          </a:effectLst>
        </p:spPr>
      </p:pic>
    </p:spTree>
    <p:extLst>
      <p:ext uri="{BB962C8B-B14F-4D97-AF65-F5344CB8AC3E}">
        <p14:creationId xmlns:p14="http://schemas.microsoft.com/office/powerpoint/2010/main" val="1486933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TotalTime>
  <Words>687</Words>
  <Application>Microsoft Office PowerPoint</Application>
  <PresentationFormat>Plačiaekranė</PresentationFormat>
  <Paragraphs>15</Paragraphs>
  <Slides>8</Slides>
  <Notes>0</Notes>
  <HiddenSlides>0</HiddenSlides>
  <MMClips>7</MMClips>
  <ScaleCrop>false</ScaleCrop>
  <HeadingPairs>
    <vt:vector size="6" baseType="variant">
      <vt:variant>
        <vt:lpstr>Naudojami šriftai</vt:lpstr>
      </vt:variant>
      <vt:variant>
        <vt:i4>4</vt:i4>
      </vt:variant>
      <vt:variant>
        <vt:lpstr>Tema</vt:lpstr>
      </vt:variant>
      <vt:variant>
        <vt:i4>1</vt:i4>
      </vt:variant>
      <vt:variant>
        <vt:lpstr>Skaidrių pavadinimai</vt:lpstr>
      </vt:variant>
      <vt:variant>
        <vt:i4>8</vt:i4>
      </vt:variant>
    </vt:vector>
  </HeadingPairs>
  <TitlesOfParts>
    <vt:vector size="13" baseType="lpstr">
      <vt:lpstr>Arial</vt:lpstr>
      <vt:lpstr>Arial Rounded MT Bold</vt:lpstr>
      <vt:lpstr>Calibri</vt:lpstr>
      <vt:lpstr>Calibri Light</vt:lpstr>
      <vt:lpstr>Office Theme</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Agne Visniauskaite</cp:lastModifiedBy>
  <cp:revision>33</cp:revision>
  <dcterms:created xsi:type="dcterms:W3CDTF">2020-10-05T11:11:44Z</dcterms:created>
  <dcterms:modified xsi:type="dcterms:W3CDTF">2022-03-17T07:14:23Z</dcterms:modified>
</cp:coreProperties>
</file>