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5"/>
  </p:handoutMasterIdLst>
  <p:sldIdLst>
    <p:sldId id="256" r:id="rId2"/>
    <p:sldId id="257" r:id="rId3"/>
    <p:sldId id="266" r:id="rId4"/>
    <p:sldId id="267" r:id="rId5"/>
    <p:sldId id="274" r:id="rId6"/>
    <p:sldId id="268" r:id="rId7"/>
    <p:sldId id="269" r:id="rId8"/>
    <p:sldId id="270" r:id="rId9"/>
    <p:sldId id="271" r:id="rId10"/>
    <p:sldId id="272" r:id="rId11"/>
    <p:sldId id="275" r:id="rId12"/>
    <p:sldId id="273" r:id="rId13"/>
    <p:sldId id="265" r:id="rId14"/>
  </p:sldIdLst>
  <p:sldSz cx="12192000" cy="6858000"/>
  <p:notesSz cx="6858000" cy="9144000"/>
  <p:defaultTextStyle>
    <a:defPPr>
      <a:defRPr lang="e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66" d="100"/>
          <a:sy n="66" d="100"/>
        </p:scale>
        <p:origin x="820" y="44"/>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17/03/2022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
              <a:t>Κάντε κλικ για να επεξεργαστείτε το στυλ του κύριου τίτλου</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
              <a:t>Κάντε κλικ για να επεξεργαστείτε βασικά στυλ κειμένου</a:t>
            </a:r>
          </a:p>
          <a:p>
            <a:pPr lvl="1"/>
            <a:r>
              <a:rPr lang="el"/>
              <a:t>Δεύτερο επίπεδο</a:t>
            </a:r>
          </a:p>
          <a:p>
            <a:pPr lvl="2"/>
            <a:r>
              <a:rPr lang="el"/>
              <a:t>Τρίτο επίπεδο</a:t>
            </a:r>
          </a:p>
          <a:p>
            <a:pPr lvl="3"/>
            <a:r>
              <a:rPr lang="el"/>
              <a:t>Τέταρτο επίπεδο</a:t>
            </a:r>
          </a:p>
          <a:p>
            <a:pPr lvl="4"/>
            <a:r>
              <a:rPr lang="el"/>
              <a:t>Πέμπτο επίπεδο</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C8ED79E-917A-41CD-ADF7-AA56ECCB3B5C}"/>
              </a:ext>
            </a:extLst>
          </p:cNvPr>
          <p:cNvSpPr txBox="1"/>
          <p:nvPr/>
        </p:nvSpPr>
        <p:spPr>
          <a:xfrm>
            <a:off x="5424854" y="3657600"/>
            <a:ext cx="5978769" cy="923330"/>
          </a:xfrm>
          <a:prstGeom prst="rect">
            <a:avLst/>
          </a:prstGeom>
          <a:noFill/>
        </p:spPr>
        <p:txBody>
          <a:bodyPr wrap="square" rtlCol="0">
            <a:spAutoFit/>
          </a:bodyPr>
          <a:lstStyle/>
          <a:p>
            <a:r>
              <a:rPr lang="el" dirty="0"/>
              <a:t>Ηχητικό βιβλίο: </a:t>
            </a:r>
            <a:r>
              <a:rPr lang="el" sz="1800" b="1" dirty="0">
                <a:effectLst/>
                <a:latin typeface="Times New Roman" panose="02020603050405020304" pitchFamily="18" charset="0"/>
                <a:ea typeface="Calibri" panose="020F0502020204030204" pitchFamily="34" charset="0"/>
                <a:cs typeface="Times New Roman" panose="02020603050405020304" pitchFamily="18" charset="0"/>
              </a:rPr>
              <a:t>ΓΙΑΤΙ ΕΙΝΑΙ ΤΟΣΟ ΣΗΜΑΝΤΙΚΟ ΝΑ ΖΗΤΗΣΕΙΣ ΒΟΗΘΕΙΑ;</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4" name="Η αυτοφροντίδα όχι μόνο μπορεί (9)">
            <a:hlinkClick r:id="" action="ppaction://media"/>
            <a:extLst>
              <a:ext uri="{FF2B5EF4-FFF2-40B4-BE49-F238E27FC236}">
                <a16:creationId xmlns:a16="http://schemas.microsoft.com/office/drawing/2014/main" id="{0CB2D33B-7D7C-497E-9881-698807554F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81172" y="4337248"/>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3067864"/>
            <a:ext cx="5826343" cy="1754326"/>
          </a:xfrm>
          <a:prstGeom prst="rect">
            <a:avLst/>
          </a:prstGeom>
          <a:noFill/>
        </p:spPr>
        <p:txBody>
          <a:bodyPr wrap="square" rtlCol="0">
            <a:spAutoFit/>
          </a:bodyPr>
          <a:lstStyle/>
          <a:p>
            <a:pPr algn="just"/>
            <a:r>
              <a:rPr lang="el" b="1" dirty="0"/>
              <a:t>Να είστε άμεσοι – μην αφήνετε υποδείξεις, μην αναστενάζετε ή μην φαίνεστε λυπημένοι </a:t>
            </a:r>
            <a:r>
              <a:rPr lang="el" dirty="0"/>
              <a:t>. </a:t>
            </a:r>
            <a:r>
              <a:rPr lang="el-GR" dirty="0"/>
              <a:t>Εξηγήστε ξεκάθαρα σε τι χρειάζεστε βοήθεια. Μην ζητάτε συγγνώμη που χρειάζεστε βοήθεια. Μην πείτε, "Ξέρω ότι είσαι πολύ απασχολημένος, οπότε μόνο αν έχεις χρόνο... μόνο αν θέλεις... συγγνώμη, ξέρω ότι είναι πολλά που το ζητάω..."</a:t>
            </a:r>
            <a:endParaRPr lang="el" dirty="0"/>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Να είστε άμεσοι – μην αφήνετε">
            <a:hlinkClick r:id="" action="ppaction://media"/>
            <a:extLst>
              <a:ext uri="{FF2B5EF4-FFF2-40B4-BE49-F238E27FC236}">
                <a16:creationId xmlns:a16="http://schemas.microsoft.com/office/drawing/2014/main" id="{183FB839-8E4A-4F00-8DB7-B2C2C95426C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12671" y="4813398"/>
            <a:ext cx="487363" cy="487363"/>
          </a:xfrm>
          <a:prstGeom prst="ellipse">
            <a:avLst/>
          </a:prstGeom>
          <a:ln>
            <a:noFill/>
          </a:ln>
          <a:effectLst>
            <a:softEdge rad="112500"/>
          </a:effectLst>
        </p:spPr>
      </p:pic>
    </p:spTree>
    <p:extLst>
      <p:ext uri="{BB962C8B-B14F-4D97-AF65-F5344CB8AC3E}">
        <p14:creationId xmlns:p14="http://schemas.microsoft.com/office/powerpoint/2010/main" val="68038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72338" y="1712396"/>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066057" y="2624014"/>
            <a:ext cx="5826343" cy="1477328"/>
          </a:xfrm>
          <a:prstGeom prst="rect">
            <a:avLst/>
          </a:prstGeom>
          <a:noFill/>
        </p:spPr>
        <p:txBody>
          <a:bodyPr wrap="square" rtlCol="0">
            <a:spAutoFit/>
          </a:bodyPr>
          <a:lstStyle/>
          <a:p>
            <a:pPr algn="just"/>
            <a:r>
              <a:rPr lang="el" dirty="0"/>
              <a:t>Μιλώντας έτσι συμπεραίνει ότι δεν θεωρείτε τον εαυτό σας, τον χρόνο σας ή το αίτημα πολύτιμο. Αντίθετα, πείτε απλώς, «Χρειάζομαι βοήθεια με … θα μπορούσατε… μέχρι αύριο για μένα;» Με αυτόν τον τρόπο, το άτομο είναι ξεκάθαρο για το τι, πώς και πότε να σας βοηθήσει.</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Μιλώντας έτσι συμπεραίνει ότι">
            <a:hlinkClick r:id="" action="ppaction://media"/>
            <a:extLst>
              <a:ext uri="{FF2B5EF4-FFF2-40B4-BE49-F238E27FC236}">
                <a16:creationId xmlns:a16="http://schemas.microsoft.com/office/drawing/2014/main" id="{13EC89A7-483A-46D9-B760-C80EE2DF0E2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940313" y="4190523"/>
            <a:ext cx="487363" cy="487363"/>
          </a:xfrm>
          <a:prstGeom prst="ellipse">
            <a:avLst/>
          </a:prstGeom>
          <a:ln>
            <a:noFill/>
          </a:ln>
          <a:effectLst>
            <a:softEdge rad="112500"/>
          </a:effectLst>
        </p:spPr>
      </p:pic>
    </p:spTree>
    <p:extLst>
      <p:ext uri="{BB962C8B-B14F-4D97-AF65-F5344CB8AC3E}">
        <p14:creationId xmlns:p14="http://schemas.microsoft.com/office/powerpoint/2010/main" val="50029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72338" y="1676569"/>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2769265"/>
            <a:ext cx="5826343" cy="1477328"/>
          </a:xfrm>
          <a:prstGeom prst="rect">
            <a:avLst/>
          </a:prstGeom>
          <a:noFill/>
        </p:spPr>
        <p:txBody>
          <a:bodyPr wrap="square" rtlCol="0">
            <a:spAutoFit/>
          </a:bodyPr>
          <a:lstStyle/>
          <a:p>
            <a:pPr algn="just"/>
            <a:r>
              <a:rPr lang="el" b="1" dirty="0"/>
              <a:t>Εξασκηθείτε στο να ζητάτε βοήθεια </a:t>
            </a:r>
            <a:r>
              <a:rPr lang="el" dirty="0"/>
              <a:t>. Κάντε μια λίστα με αυτά που θα μπορούσατε να ζητήσετε βοήθεια: το πλυντήριο; Να πάτε τον σκύλο βόλτα? Ίσως χρειάζεστε βοήθεια για να διαχειριστείτε μια κατάσταση υγείας; Ζητήσετε βοήθεια!</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Εξασκηθείτε στο να ζητάτε βοήθ">
            <a:hlinkClick r:id="" action="ppaction://media"/>
            <a:extLst>
              <a:ext uri="{FF2B5EF4-FFF2-40B4-BE49-F238E27FC236}">
                <a16:creationId xmlns:a16="http://schemas.microsoft.com/office/drawing/2014/main" id="{B45C2EC2-7CAE-4730-A8DF-F24FD373CDB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22970" y="4291609"/>
            <a:ext cx="406400" cy="406400"/>
          </a:xfrm>
          <a:prstGeom prst="ellipse">
            <a:avLst/>
          </a:prstGeom>
          <a:ln>
            <a:noFill/>
          </a:ln>
          <a:effectLst>
            <a:softEdge rad="112500"/>
          </a:effectLst>
        </p:spPr>
      </p:pic>
    </p:spTree>
    <p:extLst>
      <p:ext uri="{BB962C8B-B14F-4D97-AF65-F5344CB8AC3E}">
        <p14:creationId xmlns:p14="http://schemas.microsoft.com/office/powerpoint/2010/main" val="153299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l" sz="900" dirty="0">
                <a:latin typeface="Arial" panose="020B0604020202020204" pitchFamily="34" charset="0"/>
                <a:cs typeface="Arial" panose="020B0604020202020204" pitchFamily="34" charset="0"/>
              </a:rPr>
              <a:t>"Η υποστήριξη της Ευρωπαϊκής Επιτροπής για την παραγωγή αυτής της δημοσίευσης δεν συνιστά έγκριση του περιεχομένου, το οποίο αντικατοπτρίζει μόνο τις απόψεις των συγγραφέων και η Επιτροπή δεν μπορεί να θεωρηθεί υπεύθυνη για οποιαδήποτε χρήση των πληροφοριών που περιέχονται σε αυτήν."</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000382" y="2403352"/>
            <a:ext cx="6128347" cy="2585323"/>
          </a:xfrm>
          <a:prstGeom prst="rect">
            <a:avLst/>
          </a:prstGeom>
          <a:noFill/>
        </p:spPr>
        <p:txBody>
          <a:bodyPr wrap="square" rtlCol="0">
            <a:spAutoFit/>
          </a:bodyPr>
          <a:lstStyle/>
          <a:p>
            <a:pPr algn="just"/>
            <a:r>
              <a:rPr lang="el-GR" dirty="0"/>
              <a:t>Ζητάτε βοήθεια όταν δεν ξέρετε πώς να κάνετε κάτι ή δεν μπορείτε να το διαχειριστείτε μόνοι σας; ή προσποιείστε ότι ξέρετε τι κάνετε; Ίσως πιστεύετε ότι το να ζητάτε βοήθεια είναι σημάδι αδυναμίας. ότι αν ζητήσεις βοήθεια , παραδέχεσαι ότι είσαι ανεπαρκής κατά κάποιο τρόπο. ότι δεν έχετε γνώσεις, δεξιότητες ή εμπειρία για να κάνετε κάτι μόνοι σας. Δεν θέλετε να δει κανείς ότι δυσκολεύεστε. θέλετε οι άνθρωποι να πιστεύουν ότι έχετε τον έλεγχο και ότι μπορείτε να χειριστείτε τα πράγματα.</a:t>
            </a:r>
            <a:endParaRPr lang="el" dirty="0"/>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Σε αυτό το ηχητικό βιβλίο θα μ">
            <a:hlinkClick r:id="" action="ppaction://media"/>
            <a:extLst>
              <a:ext uri="{FF2B5EF4-FFF2-40B4-BE49-F238E27FC236}">
                <a16:creationId xmlns:a16="http://schemas.microsoft.com/office/drawing/2014/main" id="{54326387-7FE9-4B0D-A8C9-DE819B98FCA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512095" y="4637791"/>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29770" y="2594570"/>
            <a:ext cx="5826343" cy="2585323"/>
          </a:xfrm>
          <a:prstGeom prst="rect">
            <a:avLst/>
          </a:prstGeom>
          <a:noFill/>
        </p:spPr>
        <p:txBody>
          <a:bodyPr wrap="square" rtlCol="0">
            <a:spAutoFit/>
          </a:bodyPr>
          <a:lstStyle/>
          <a:p>
            <a:pPr algn="just"/>
            <a:r>
              <a:rPr lang="el-GR" dirty="0"/>
              <a:t>Βάζεις εμπόδια στον εαυτό σου αν νομίζεις ότι ζητώντας βοήθεια σημαίνει κάτι αρνητικό για σένα, ενώ στην ουσία δεν το κάνει. Το να ζητάς βοήθεια δεν σημαίνει ότι είσαι ανόητος ή ανεπαρκής, σημαίνει απλώς ότι χρειάζεσαι βοήθεια με κάτι συγκεκριμένο για κάποιο χρονικό διάστημα.</a:t>
            </a:r>
          </a:p>
          <a:p>
            <a:pPr algn="just"/>
            <a:r>
              <a:rPr lang="el-GR" dirty="0"/>
              <a:t>Αντί να βλέπουμε ότι δίνουμε στους άλλους την ευκαιρία να συνεισφέρουν, πιστεύουμε ότι το να ζητάμε βοήθεια σημαίνει ότι είμαστε βάρος.</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Σε αυτό το ηχητικό βιβλίο θα μ (1)">
            <a:hlinkClick r:id="" action="ppaction://media"/>
            <a:extLst>
              <a:ext uri="{FF2B5EF4-FFF2-40B4-BE49-F238E27FC236}">
                <a16:creationId xmlns:a16="http://schemas.microsoft.com/office/drawing/2014/main" id="{10C77947-3279-4B81-83E6-343F65BCAB1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645338" y="4789499"/>
            <a:ext cx="487363" cy="487363"/>
          </a:xfrm>
          <a:prstGeom prst="ellipse">
            <a:avLst/>
          </a:prstGeom>
          <a:ln>
            <a:noFill/>
          </a:ln>
          <a:effectLst>
            <a:softEdge rad="112500"/>
          </a:effectLst>
        </p:spPr>
      </p:pic>
    </p:spTree>
    <p:extLst>
      <p:ext uri="{BB962C8B-B14F-4D97-AF65-F5344CB8AC3E}">
        <p14:creationId xmlns:p14="http://schemas.microsoft.com/office/powerpoint/2010/main" val="353753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741705" y="2597382"/>
            <a:ext cx="6254183" cy="1754326"/>
          </a:xfrm>
          <a:prstGeom prst="rect">
            <a:avLst/>
          </a:prstGeom>
          <a:noFill/>
        </p:spPr>
        <p:txBody>
          <a:bodyPr wrap="square" rtlCol="0">
            <a:spAutoFit/>
          </a:bodyPr>
          <a:lstStyle/>
          <a:p>
            <a:pPr algn="just"/>
            <a:r>
              <a:rPr lang="el" dirty="0"/>
              <a:t>Αλλά οι άνθρωποι με αυτοπεποίθηση συχνά ζητούν βοήθεια από άλλους, όχι μόνο επειδή είναι αρκετά ασφαλείς ώστε να γνωστοποιούν ότι χρειάζονται βοήθεια, αλλά γνωρίζουν ότι το να κάνουν τα πάντα μόνοι τους δεν είναι πάντα η καλύτερη χρήση του χρόνου, των δεξιοτήτων ή της ενέργειάς τους και ότι μπορεί να τους αφήσει να αισθάνονται υπερένταση και άγχος και μετά να μην μπορούν να κάνουν τα πράγματα σωστά.</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Σε αυτό το ηχητικό βιβλίο θα μ (2)">
            <a:hlinkClick r:id="" action="ppaction://media"/>
            <a:extLst>
              <a:ext uri="{FF2B5EF4-FFF2-40B4-BE49-F238E27FC236}">
                <a16:creationId xmlns:a16="http://schemas.microsoft.com/office/drawing/2014/main" id="{68DF26B8-B0ED-44F4-9564-6212A20BA82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254342" y="4669169"/>
            <a:ext cx="487363" cy="487363"/>
          </a:xfrm>
          <a:prstGeom prst="ellipse">
            <a:avLst/>
          </a:prstGeom>
          <a:ln>
            <a:noFill/>
          </a:ln>
          <a:effectLst>
            <a:softEdge rad="112500"/>
          </a:effectLst>
        </p:spPr>
      </p:pic>
    </p:spTree>
    <p:extLst>
      <p:ext uri="{BB962C8B-B14F-4D97-AF65-F5344CB8AC3E}">
        <p14:creationId xmlns:p14="http://schemas.microsoft.com/office/powerpoint/2010/main" val="62155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2741705" y="2592576"/>
            <a:ext cx="6254183" cy="1477328"/>
          </a:xfrm>
          <a:prstGeom prst="rect">
            <a:avLst/>
          </a:prstGeom>
          <a:noFill/>
        </p:spPr>
        <p:txBody>
          <a:bodyPr wrap="square" rtlCol="0">
            <a:spAutoFit/>
          </a:bodyPr>
          <a:lstStyle/>
          <a:p>
            <a:pPr algn="just"/>
            <a:r>
              <a:rPr lang="el" dirty="0"/>
              <a:t>Οι άνθρωποι με αυτοπεποίθηση βρίσκουν κάποιον που είναι καλός σε αυτό που πρέπει να μάθουν ή να ολοκληρώσουν και στη συνέχεια ζητούν τη βοήθεια και την καθοδήγησή του. Ξέρουν ότι ρωτούν, "Μπορείς να με βοηθήσεις;" δείχνει σεβασμό στις γνώσεις και τις ικανότητες του άλλου. Διαφορετικά, δεν θα ρωτούσαν.</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Σε αυτό το ηχητικό βιβλίο θα μ (3)">
            <a:hlinkClick r:id="" action="ppaction://media"/>
            <a:extLst>
              <a:ext uri="{FF2B5EF4-FFF2-40B4-BE49-F238E27FC236}">
                <a16:creationId xmlns:a16="http://schemas.microsoft.com/office/drawing/2014/main" id="{247575B4-1A89-435A-81C6-ECC3483A98F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741705" y="4482121"/>
            <a:ext cx="487363" cy="487363"/>
          </a:xfrm>
          <a:prstGeom prst="ellipse">
            <a:avLst/>
          </a:prstGeom>
          <a:ln>
            <a:noFill/>
          </a:ln>
          <a:effectLst>
            <a:softEdge rad="112500"/>
          </a:effectLst>
        </p:spPr>
      </p:pic>
    </p:spTree>
    <p:extLst>
      <p:ext uri="{BB962C8B-B14F-4D97-AF65-F5344CB8AC3E}">
        <p14:creationId xmlns:p14="http://schemas.microsoft.com/office/powerpoint/2010/main" val="313863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82828" y="2731075"/>
            <a:ext cx="5826343" cy="1200329"/>
          </a:xfrm>
          <a:prstGeom prst="rect">
            <a:avLst/>
          </a:prstGeom>
          <a:noFill/>
        </p:spPr>
        <p:txBody>
          <a:bodyPr wrap="square" rtlCol="0">
            <a:spAutoFit/>
          </a:bodyPr>
          <a:lstStyle/>
          <a:p>
            <a:pPr algn="just"/>
            <a:r>
              <a:rPr lang="el-GR" dirty="0"/>
              <a:t>Η άρνηση να ζητήσεις βοήθεια είναι αντιπαραγωγική. είναι πιο πιθανό να κατηγορείτε τον εαυτό σας όταν δεν μπορείτε να το κάνετε σωστά ή στην σωστή ώρα, κάτι που δεν βοηθάει την αυτοεκτίμηση και την αυτοπεποίθησή σας.</a:t>
            </a:r>
            <a:endParaRPr lang="el" dirty="0"/>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Σε αυτό το ηχητικό βιβλίο θα μ (4)">
            <a:hlinkClick r:id="" action="ppaction://media"/>
            <a:extLst>
              <a:ext uri="{FF2B5EF4-FFF2-40B4-BE49-F238E27FC236}">
                <a16:creationId xmlns:a16="http://schemas.microsoft.com/office/drawing/2014/main" id="{0F672C4A-8889-4321-B751-45EED4C5A12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090740" y="4012395"/>
            <a:ext cx="487363" cy="487363"/>
          </a:xfrm>
          <a:prstGeom prst="ellipse">
            <a:avLst/>
          </a:prstGeom>
          <a:ln>
            <a:noFill/>
          </a:ln>
          <a:effectLst>
            <a:softEdge rad="112500"/>
          </a:effectLst>
        </p:spPr>
      </p:pic>
    </p:spTree>
    <p:extLst>
      <p:ext uri="{BB962C8B-B14F-4D97-AF65-F5344CB8AC3E}">
        <p14:creationId xmlns:p14="http://schemas.microsoft.com/office/powerpoint/2010/main" val="234902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82828" y="2561785"/>
            <a:ext cx="5826343" cy="2585323"/>
          </a:xfrm>
          <a:prstGeom prst="rect">
            <a:avLst/>
          </a:prstGeom>
          <a:noFill/>
        </p:spPr>
        <p:txBody>
          <a:bodyPr wrap="square" rtlCol="0">
            <a:spAutoFit/>
          </a:bodyPr>
          <a:lstStyle/>
          <a:p>
            <a:pPr algn="just"/>
            <a:r>
              <a:rPr lang="el-GR" b="1" dirty="0"/>
              <a:t>Αλλάξτε τις πεποιθήσεις και τις προσδοκίες σας . </a:t>
            </a:r>
          </a:p>
          <a:p>
            <a:pPr algn="just"/>
            <a:r>
              <a:rPr lang="el-GR" dirty="0"/>
              <a:t>Λέγοντας στον εαυτό σας, «Θα έπρεπε να το ξέρω και να μπορώ να το κάνω αυτό. Θα νομίζουν ότι είμαι απελπισμένος αν ζητήσω βοήθεια» δεν είναι ρεαλιστικό. Πεποιθήσεις  που θα σας ενθαρρύνουν να ζητήσετε βοήθεια είναι: «Φυσικά δεν τα ξέρω όλα. Το να ζητάς βοήθεια είναι υπεύθυνο, σε μένα και σε άλλους. Μπορώ να κάνω καλύτερα τα πράγματα αν ζητήσω από κάποιον άλλο να με βοηθήσει ».</a:t>
            </a:r>
            <a:endParaRPr lang="el" dirty="0"/>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4" name="Αλλάξτε τις πεποιθήσεις και τι">
            <a:hlinkClick r:id="" action="ppaction://media"/>
            <a:extLst>
              <a:ext uri="{FF2B5EF4-FFF2-40B4-BE49-F238E27FC236}">
                <a16:creationId xmlns:a16="http://schemas.microsoft.com/office/drawing/2014/main" id="{736EF74F-F343-4018-BE49-7B487CC9D3C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695465" y="4862641"/>
            <a:ext cx="487363" cy="487363"/>
          </a:xfrm>
          <a:prstGeom prst="ellipse">
            <a:avLst/>
          </a:prstGeom>
          <a:ln>
            <a:noFill/>
          </a:ln>
          <a:effectLst>
            <a:softEdge rad="112500"/>
          </a:effectLst>
        </p:spPr>
      </p:pic>
    </p:spTree>
    <p:extLst>
      <p:ext uri="{BB962C8B-B14F-4D97-AF65-F5344CB8AC3E}">
        <p14:creationId xmlns:p14="http://schemas.microsoft.com/office/powerpoint/2010/main" val="357710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713468"/>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37483" y="2594570"/>
            <a:ext cx="5826343" cy="2308324"/>
          </a:xfrm>
          <a:prstGeom prst="rect">
            <a:avLst/>
          </a:prstGeom>
          <a:noFill/>
        </p:spPr>
        <p:txBody>
          <a:bodyPr wrap="square" rtlCol="0">
            <a:spAutoFit/>
          </a:bodyPr>
          <a:lstStyle/>
          <a:p>
            <a:pPr algn="just"/>
            <a:r>
              <a:rPr lang="el-GR" dirty="0"/>
              <a:t>Πείτε στον εαυτό σας ότι το να ζητάτε βοήθεια είναι λιγότερο ενοχλητικό από το να αποτυγχάνετε σε ό,τι δυσκολεύεστε.</a:t>
            </a:r>
          </a:p>
          <a:p>
            <a:pPr algn="just"/>
            <a:r>
              <a:rPr lang="el-GR" dirty="0"/>
              <a:t>Εάν το πρόβλημα για το οποίο ζητάτε βοήθεια είναι μια πτυχή ενός ομαδικού έργου ή μιας κοινωνικής εκδήλωσης, να ξέρετε ότι απογοητεύετε άλλους ανθρώπους μη ζητώντας βοήθεια. δεν είστε ο μόνος που επηρεάζεται εάν αρνηθείτε να ζητήσετε βοήθεια.</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Αλλάξτε τις πεποιθήσεις και τι (1)">
            <a:hlinkClick r:id="" action="ppaction://media"/>
            <a:extLst>
              <a:ext uri="{FF2B5EF4-FFF2-40B4-BE49-F238E27FC236}">
                <a16:creationId xmlns:a16="http://schemas.microsoft.com/office/drawing/2014/main" id="{422B322E-439D-48A8-B8D7-42394807793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621875" y="4791055"/>
            <a:ext cx="487363" cy="487363"/>
          </a:xfrm>
          <a:prstGeom prst="ellipse">
            <a:avLst/>
          </a:prstGeom>
          <a:ln>
            <a:noFill/>
          </a:ln>
          <a:effectLst>
            <a:softEdge rad="112500"/>
          </a:effectLst>
        </p:spPr>
      </p:pic>
    </p:spTree>
    <p:extLst>
      <p:ext uri="{BB962C8B-B14F-4D97-AF65-F5344CB8AC3E}">
        <p14:creationId xmlns:p14="http://schemas.microsoft.com/office/powerpoint/2010/main" val="272733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el"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9" name="TextBox 8">
            <a:extLst>
              <a:ext uri="{FF2B5EF4-FFF2-40B4-BE49-F238E27FC236}">
                <a16:creationId xmlns:a16="http://schemas.microsoft.com/office/drawing/2014/main" id="{19F1AE7C-2C2C-4DF9-8C8B-5689FC670691}"/>
              </a:ext>
            </a:extLst>
          </p:cNvPr>
          <p:cNvSpPr txBox="1"/>
          <p:nvPr/>
        </p:nvSpPr>
        <p:spPr>
          <a:xfrm>
            <a:off x="3102226" y="2731075"/>
            <a:ext cx="5826343" cy="1200329"/>
          </a:xfrm>
          <a:prstGeom prst="rect">
            <a:avLst/>
          </a:prstGeom>
          <a:noFill/>
        </p:spPr>
        <p:txBody>
          <a:bodyPr wrap="square" rtlCol="0">
            <a:spAutoFit/>
          </a:bodyPr>
          <a:lstStyle/>
          <a:p>
            <a:pPr algn="just"/>
            <a:r>
              <a:rPr lang="el" b="1" dirty="0"/>
              <a:t>Διευκολύνετε κάποιον να σας βοηθήσει </a:t>
            </a:r>
            <a:r>
              <a:rPr lang="el" dirty="0"/>
              <a:t>. Ζητήστε τη βοήθειά  από το κατάλληλο άτομο – κάποιον που έχει την ικανότητα, τη γνώση ή το χρόνο. (Μη ρωτάς κάποιον που θα σε κάνει να αισθάνεσαι ανόητος να το ρωτήσεις.)</a:t>
            </a:r>
          </a:p>
        </p:txBody>
      </p:sp>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20" name="TextBox 19">
            <a:extLst>
              <a:ext uri="{FF2B5EF4-FFF2-40B4-BE49-F238E27FC236}">
                <a16:creationId xmlns:a16="http://schemas.microsoft.com/office/drawing/2014/main" id="{03D7DC03-8454-4EC1-9085-B5F58D83DE4C}"/>
              </a:ext>
            </a:extLst>
          </p:cNvPr>
          <p:cNvSpPr txBox="1"/>
          <p:nvPr/>
        </p:nvSpPr>
        <p:spPr>
          <a:xfrm>
            <a:off x="9617016" y="2467699"/>
            <a:ext cx="1980581" cy="1200329"/>
          </a:xfrm>
          <a:prstGeom prst="rect">
            <a:avLst/>
          </a:prstGeom>
          <a:noFill/>
        </p:spPr>
        <p:txBody>
          <a:bodyPr wrap="square" rtlCol="0">
            <a:spAutoFit/>
          </a:bodyPr>
          <a:lstStyle/>
          <a:p>
            <a:r>
              <a:rPr lang="el" dirty="0"/>
              <a:t>Σε αυτό το ηχητικό βιβλίο θα μάθετε γιατί είναι σημαντικό να ζητάτε βοήθεια.</a:t>
            </a:r>
          </a:p>
        </p:txBody>
      </p:sp>
      <p:pic>
        <p:nvPicPr>
          <p:cNvPr id="3" name="Αλλάξτε τις πεποιθήσεις και τι (3)">
            <a:hlinkClick r:id="" action="ppaction://media"/>
            <a:extLst>
              <a:ext uri="{FF2B5EF4-FFF2-40B4-BE49-F238E27FC236}">
                <a16:creationId xmlns:a16="http://schemas.microsoft.com/office/drawing/2014/main" id="{8CA24894-6720-4D42-A19C-93D875D8768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239178" y="4021187"/>
            <a:ext cx="487363" cy="487363"/>
          </a:xfrm>
          <a:prstGeom prst="ellipse">
            <a:avLst/>
          </a:prstGeom>
          <a:ln>
            <a:noFill/>
          </a:ln>
          <a:effectLst>
            <a:softEdge rad="112500"/>
          </a:effectLst>
        </p:spPr>
      </p:pic>
    </p:spTree>
    <p:extLst>
      <p:ext uri="{BB962C8B-B14F-4D97-AF65-F5344CB8AC3E}">
        <p14:creationId xmlns:p14="http://schemas.microsoft.com/office/powerpoint/2010/main" val="8883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TotalTime>
  <Words>889</Words>
  <Application>Microsoft Office PowerPoint</Application>
  <PresentationFormat>Widescreen</PresentationFormat>
  <Paragraphs>38</Paragraphs>
  <Slides>13</Slides>
  <Notes>0</Notes>
  <HiddenSlides>0</HiddenSlides>
  <MMClips>12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32</cp:revision>
  <dcterms:created xsi:type="dcterms:W3CDTF">2020-10-05T11:11:44Z</dcterms:created>
  <dcterms:modified xsi:type="dcterms:W3CDTF">2022-03-17T11:54:47Z</dcterms:modified>
</cp:coreProperties>
</file>