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handoutMasterIdLst>
    <p:handoutMasterId r:id="rId8"/>
  </p:handoutMasterIdLst>
  <p:sldIdLst>
    <p:sldId id="256" r:id="rId2"/>
    <p:sldId id="257" r:id="rId3"/>
    <p:sldId id="266" r:id="rId4"/>
    <p:sldId id="267" r:id="rId5"/>
    <p:sldId id="268" r:id="rId6"/>
    <p:sldId id="265" r:id="rId7"/>
  </p:sldIdLst>
  <p:sldSz cx="12192000" cy="6858000"/>
  <p:notesSz cx="6858000" cy="9144000"/>
  <p:defaultTextStyle>
    <a:defPPr>
      <a:defRPr lang="e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FE3"/>
    <a:srgbClr val="FFCCFF"/>
    <a:srgbClr val="D13673"/>
    <a:srgbClr val="009CDD"/>
    <a:srgbClr val="C2C0CF"/>
    <a:srgbClr val="F9B233"/>
    <a:srgbClr val="E61873"/>
    <a:srgbClr val="A3295F"/>
    <a:srgbClr val="02A0E3"/>
    <a:srgbClr val="0297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34"/>
    <p:restoredTop sz="96327"/>
  </p:normalViewPr>
  <p:slideViewPr>
    <p:cSldViewPr snapToGrid="0" snapToObjects="1">
      <p:cViewPr varScale="1">
        <p:scale>
          <a:sx n="84" d="100"/>
          <a:sy n="84" d="100"/>
        </p:scale>
        <p:origin x="763" y="77"/>
      </p:cViewPr>
      <p:guideLst/>
    </p:cSldViewPr>
  </p:slideViewPr>
  <p:notesTextViewPr>
    <p:cViewPr>
      <p:scale>
        <a:sx n="1" d="1"/>
        <a:sy n="1" d="1"/>
      </p:scale>
      <p:origin x="0" y="0"/>
    </p:cViewPr>
  </p:notesTextViewPr>
  <p:notesViewPr>
    <p:cSldViewPr snapToGrid="0" snapToObjects="1">
      <p:cViewPr varScale="1">
        <p:scale>
          <a:sx n="124" d="100"/>
          <a:sy n="124" d="100"/>
        </p:scale>
        <p:origin x="4104" y="8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6F32D17-BAD5-493C-B955-3D00697EE2E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a:extLst>
              <a:ext uri="{FF2B5EF4-FFF2-40B4-BE49-F238E27FC236}">
                <a16:creationId xmlns:a16="http://schemas.microsoft.com/office/drawing/2014/main" id="{5E385621-2031-4448-915D-28D05C37C00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B53CDD7-AE5D-48AA-92E7-EBA5C39516E8}" type="datetimeFigureOut">
              <a:rPr lang="en-IE" smtClean="0"/>
              <a:t>17/03/2022</a:t>
            </a:fld>
            <a:endParaRPr lang="en-IE"/>
          </a:p>
        </p:txBody>
      </p:sp>
      <p:sp>
        <p:nvSpPr>
          <p:cNvPr id="4" name="Footer Placeholder 3">
            <a:extLst>
              <a:ext uri="{FF2B5EF4-FFF2-40B4-BE49-F238E27FC236}">
                <a16:creationId xmlns:a16="http://schemas.microsoft.com/office/drawing/2014/main" id="{4F04571F-2312-44E0-9DDA-9ED1B1034FA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5" name="Slide Number Placeholder 4">
            <a:extLst>
              <a:ext uri="{FF2B5EF4-FFF2-40B4-BE49-F238E27FC236}">
                <a16:creationId xmlns:a16="http://schemas.microsoft.com/office/drawing/2014/main" id="{792A8360-6297-4D8C-AC8A-681253AB596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B1A84E-7670-4899-A865-0DAEC45A0C30}" type="slidenum">
              <a:rPr lang="en-IE" smtClean="0"/>
              <a:t>‹#›</a:t>
            </a:fld>
            <a:endParaRPr lang="en-IE"/>
          </a:p>
        </p:txBody>
      </p:sp>
    </p:spTree>
    <p:extLst>
      <p:ext uri="{BB962C8B-B14F-4D97-AF65-F5344CB8AC3E}">
        <p14:creationId xmlns:p14="http://schemas.microsoft.com/office/powerpoint/2010/main" val="60107773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3/17/2022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1734819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3/17/2022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2677945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3/17/2022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803921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3/17/2022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4190736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3128DD7-9856-0B4F-9C68-CC82E18E786B}" type="datetimeFigureOut">
              <a:rPr lang="en-US" smtClean="0"/>
              <a:t>3/17/2022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2809221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3128DD7-9856-0B4F-9C68-CC82E18E786B}" type="datetimeFigureOut">
              <a:rPr lang="en-US" smtClean="0"/>
              <a:t>3/17/2022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352384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3128DD7-9856-0B4F-9C68-CC82E18E786B}" type="datetimeFigureOut">
              <a:rPr lang="en-US" smtClean="0"/>
              <a:t>3/17/2022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695338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3128DD7-9856-0B4F-9C68-CC82E18E786B}" type="datetimeFigureOut">
              <a:rPr lang="en-US" smtClean="0"/>
              <a:t>3/17/2022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1913663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128DD7-9856-0B4F-9C68-CC82E18E786B}" type="datetimeFigureOut">
              <a:rPr lang="en-US" smtClean="0"/>
              <a:t>3/17/2022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59215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3128DD7-9856-0B4F-9C68-CC82E18E786B}" type="datetimeFigureOut">
              <a:rPr lang="en-US" smtClean="0"/>
              <a:t>3/17/2022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638393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3128DD7-9856-0B4F-9C68-CC82E18E786B}" type="datetimeFigureOut">
              <a:rPr lang="en-US" smtClean="0"/>
              <a:t>3/17/2022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56520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
              <a:t>Κάντε κλικ για να επεξεργαστείτε το στυλ του κύριου τίτλου</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
              <a:t>Κάντε κλικ για να επεξεργαστείτε βασικά στυλ κειμένου</a:t>
            </a:r>
          </a:p>
          <a:p>
            <a:pPr lvl="1"/>
            <a:r>
              <a:rPr lang="el"/>
              <a:t>Δεύτερο επίπεδο</a:t>
            </a:r>
          </a:p>
          <a:p>
            <a:pPr lvl="2"/>
            <a:r>
              <a:rPr lang="el"/>
              <a:t>Τρίτο επίπεδο</a:t>
            </a:r>
          </a:p>
          <a:p>
            <a:pPr lvl="3"/>
            <a:r>
              <a:rPr lang="el"/>
              <a:t>Τέταρτο επίπεδο</a:t>
            </a:r>
          </a:p>
          <a:p>
            <a:pPr lvl="4"/>
            <a:r>
              <a:rPr lang="el"/>
              <a:t>Πέμπτο επίπεδο</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128DD7-9856-0B4F-9C68-CC82E18E786B}" type="datetimeFigureOut">
              <a:rPr lang="en-US" smtClean="0"/>
              <a:t>3/17/2022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7A6037-C16D-864B-8B93-3A002EED9D30}" type="slidenum">
              <a:rPr lang="en-US" smtClean="0"/>
              <a:t>‹#›</a:t>
            </a:fld>
            <a:endParaRPr lang="en-US"/>
          </a:p>
        </p:txBody>
      </p:sp>
    </p:spTree>
    <p:extLst>
      <p:ext uri="{BB962C8B-B14F-4D97-AF65-F5344CB8AC3E}">
        <p14:creationId xmlns:p14="http://schemas.microsoft.com/office/powerpoint/2010/main" val="17950067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2.mp3"/><Relationship Id="rId1" Type="http://schemas.microsoft.com/office/2007/relationships/media" Target="../media/media2.mp3"/><Relationship Id="rId6" Type="http://schemas.openxmlformats.org/officeDocument/2006/relationships/image" Target="../media/image2.png"/><Relationship Id="rId5" Type="http://schemas.openxmlformats.org/officeDocument/2006/relationships/image" Target="../media/image1.emf"/><Relationship Id="rId10" Type="http://schemas.openxmlformats.org/officeDocument/2006/relationships/image" Target="../media/image3.png"/><Relationship Id="rId4" Type="http://schemas.openxmlformats.org/officeDocument/2006/relationships/image" Target="../media/image4.jpg"/><Relationship Id="rId9" Type="http://schemas.openxmlformats.org/officeDocument/2006/relationships/image" Target="../media/image7.gif"/></Relationships>
</file>

<file path=ppt/slides/_rels/slide3.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3.mp3"/><Relationship Id="rId1" Type="http://schemas.microsoft.com/office/2007/relationships/media" Target="../media/media3.mp3"/><Relationship Id="rId6" Type="http://schemas.openxmlformats.org/officeDocument/2006/relationships/image" Target="../media/image2.png"/><Relationship Id="rId5" Type="http://schemas.openxmlformats.org/officeDocument/2006/relationships/image" Target="../media/image1.emf"/><Relationship Id="rId10" Type="http://schemas.openxmlformats.org/officeDocument/2006/relationships/image" Target="../media/image3.png"/><Relationship Id="rId4" Type="http://schemas.openxmlformats.org/officeDocument/2006/relationships/image" Target="../media/image4.jpg"/><Relationship Id="rId9" Type="http://schemas.openxmlformats.org/officeDocument/2006/relationships/image" Target="../media/image7.gif"/></Relationships>
</file>

<file path=ppt/slides/_rels/slide4.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4.mp3"/><Relationship Id="rId1" Type="http://schemas.microsoft.com/office/2007/relationships/media" Target="../media/media4.mp3"/><Relationship Id="rId6" Type="http://schemas.openxmlformats.org/officeDocument/2006/relationships/image" Target="../media/image2.png"/><Relationship Id="rId5" Type="http://schemas.openxmlformats.org/officeDocument/2006/relationships/image" Target="../media/image1.emf"/><Relationship Id="rId10" Type="http://schemas.openxmlformats.org/officeDocument/2006/relationships/image" Target="../media/image3.png"/><Relationship Id="rId4" Type="http://schemas.openxmlformats.org/officeDocument/2006/relationships/image" Target="../media/image4.jpg"/><Relationship Id="rId9" Type="http://schemas.openxmlformats.org/officeDocument/2006/relationships/image" Target="../media/image7.gif"/></Relationships>
</file>

<file path=ppt/slides/_rels/slide5.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5.mp3"/><Relationship Id="rId1" Type="http://schemas.microsoft.com/office/2007/relationships/media" Target="../media/media5.mp3"/><Relationship Id="rId6" Type="http://schemas.openxmlformats.org/officeDocument/2006/relationships/image" Target="../media/image2.png"/><Relationship Id="rId5" Type="http://schemas.openxmlformats.org/officeDocument/2006/relationships/image" Target="../media/image1.emf"/><Relationship Id="rId10" Type="http://schemas.openxmlformats.org/officeDocument/2006/relationships/image" Target="../media/image3.png"/><Relationship Id="rId4" Type="http://schemas.openxmlformats.org/officeDocument/2006/relationships/image" Target="../media/image4.jpg"/><Relationship Id="rId9" Type="http://schemas.openxmlformats.org/officeDocument/2006/relationships/image" Target="../media/image7.gif"/></Relationships>
</file>

<file path=ppt/slides/_rels/slide6.xml.rels><?xml version="1.0" encoding="UTF-8" standalone="yes"?>
<Relationships xmlns="http://schemas.openxmlformats.org/package/2006/relationships"><Relationship Id="rId8" Type="http://schemas.openxmlformats.org/officeDocument/2006/relationships/image" Target="../media/image12.jpg"/><Relationship Id="rId3" Type="http://schemas.openxmlformats.org/officeDocument/2006/relationships/image" Target="../media/image2.png"/><Relationship Id="rId7" Type="http://schemas.openxmlformats.org/officeDocument/2006/relationships/image" Target="../media/image11.png"/><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jpg"/><Relationship Id="rId9"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D13673">
                <a:alpha val="25000"/>
              </a:srgbClr>
            </a:gs>
            <a:gs pos="100000">
              <a:srgbClr val="009CDD">
                <a:alpha val="25000"/>
              </a:srgbClr>
            </a:gs>
          </a:gsLst>
          <a:lin ang="5400000" scaled="1"/>
        </a:gra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B8DD5A42-F94F-462E-998C-77B75A77E034}"/>
              </a:ext>
            </a:extLst>
          </p:cNvPr>
          <p:cNvGrpSpPr/>
          <p:nvPr/>
        </p:nvGrpSpPr>
        <p:grpSpPr>
          <a:xfrm>
            <a:off x="62446" y="5923729"/>
            <a:ext cx="3095986" cy="855907"/>
            <a:chOff x="9452113" y="5974207"/>
            <a:chExt cx="2739887" cy="784485"/>
          </a:xfrm>
        </p:grpSpPr>
        <p:sp>
          <p:nvSpPr>
            <p:cNvPr id="13" name="Rounded Rectangle 13">
              <a:extLst>
                <a:ext uri="{FF2B5EF4-FFF2-40B4-BE49-F238E27FC236}">
                  <a16:creationId xmlns:a16="http://schemas.microsoft.com/office/drawing/2014/main" id="{5600B9C3-525A-48FE-BD9B-C948D6E21F83}"/>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E047D4BF-8D47-4A7D-9EFA-F798AEC75F63}"/>
                </a:ext>
              </a:extLst>
            </p:cNvPr>
            <p:cNvPicPr>
              <a:picLocks noChangeAspect="1"/>
            </p:cNvPicPr>
            <p:nvPr/>
          </p:nvPicPr>
          <p:blipFill>
            <a:blip r:embed="rId4"/>
            <a:stretch>
              <a:fillRect/>
            </a:stretch>
          </p:blipFill>
          <p:spPr>
            <a:xfrm>
              <a:off x="9452113" y="5974207"/>
              <a:ext cx="2739887" cy="784485"/>
            </a:xfrm>
            <a:prstGeom prst="rect">
              <a:avLst/>
            </a:prstGeom>
          </p:spPr>
        </p:pic>
      </p:grpSp>
      <p:pic>
        <p:nvPicPr>
          <p:cNvPr id="3" name="Picture 2" descr="Logo&#10;&#10;Description automatically generated">
            <a:extLst>
              <a:ext uri="{FF2B5EF4-FFF2-40B4-BE49-F238E27FC236}">
                <a16:creationId xmlns:a16="http://schemas.microsoft.com/office/drawing/2014/main" id="{8B8B48E9-8307-4DA4-9FAB-53AD12DE14BF}"/>
              </a:ext>
            </a:extLst>
          </p:cNvPr>
          <p:cNvPicPr>
            <a:picLocks noChangeAspect="1"/>
          </p:cNvPicPr>
          <p:nvPr/>
        </p:nvPicPr>
        <p:blipFill>
          <a:blip r:embed="rId5"/>
          <a:stretch>
            <a:fillRect/>
          </a:stretch>
        </p:blipFill>
        <p:spPr>
          <a:xfrm>
            <a:off x="399953" y="513791"/>
            <a:ext cx="8575002" cy="2205657"/>
          </a:xfrm>
          <a:prstGeom prst="rect">
            <a:avLst/>
          </a:prstGeom>
        </p:spPr>
      </p:pic>
      <p:sp>
        <p:nvSpPr>
          <p:cNvPr id="2" name="TextBox 1">
            <a:extLst>
              <a:ext uri="{FF2B5EF4-FFF2-40B4-BE49-F238E27FC236}">
                <a16:creationId xmlns:a16="http://schemas.microsoft.com/office/drawing/2014/main" id="{84274A9E-7D4E-4FF1-956A-70298E2E3FC2}"/>
              </a:ext>
            </a:extLst>
          </p:cNvPr>
          <p:cNvSpPr txBox="1"/>
          <p:nvPr/>
        </p:nvSpPr>
        <p:spPr>
          <a:xfrm>
            <a:off x="4932485" y="3710354"/>
            <a:ext cx="5143500" cy="923330"/>
          </a:xfrm>
          <a:prstGeom prst="rect">
            <a:avLst/>
          </a:prstGeom>
          <a:noFill/>
        </p:spPr>
        <p:txBody>
          <a:bodyPr wrap="square" rtlCol="0">
            <a:spAutoFit/>
          </a:bodyPr>
          <a:lstStyle/>
          <a:p>
            <a:r>
              <a:rPr lang="el" dirty="0"/>
              <a:t>Ηχητικό βιβλίο: </a:t>
            </a:r>
            <a:r>
              <a:rPr lang="el-GR" b="1" dirty="0">
                <a:latin typeface="Times New Roman" panose="02020603050405020304" pitchFamily="18" charset="0"/>
                <a:ea typeface="Calibri" panose="020F0502020204030204" pitchFamily="34" charset="0"/>
                <a:cs typeface="Times New Roman" panose="02020603050405020304" pitchFamily="18" charset="0"/>
              </a:rPr>
              <a:t>Τα βασικά στοιχεία της </a:t>
            </a:r>
            <a:r>
              <a:rPr lang="el-GR" b="1" dirty="0" err="1">
                <a:latin typeface="Times New Roman" panose="02020603050405020304" pitchFamily="18" charset="0"/>
                <a:ea typeface="Calibri" panose="020F0502020204030204" pitchFamily="34" charset="0"/>
                <a:cs typeface="Times New Roman" panose="02020603050405020304" pitchFamily="18" charset="0"/>
              </a:rPr>
              <a:t>αυτοφροντίδας</a:t>
            </a:r>
            <a:r>
              <a:rPr lang="el-GR" b="1" dirty="0">
                <a:latin typeface="Times New Roman" panose="02020603050405020304" pitchFamily="18" charset="0"/>
                <a:ea typeface="Calibri" panose="020F0502020204030204" pitchFamily="34" charset="0"/>
                <a:cs typeface="Times New Roman" panose="02020603050405020304" pitchFamily="18" charset="0"/>
              </a:rPr>
              <a:t> Μέρος 1</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pic>
        <p:nvPicPr>
          <p:cNvPr id="4" name="Μια τρίτη προοπτική δίνει έμφα (6)">
            <a:hlinkClick r:id="" action="ppaction://media"/>
            <a:extLst>
              <a:ext uri="{FF2B5EF4-FFF2-40B4-BE49-F238E27FC236}">
                <a16:creationId xmlns:a16="http://schemas.microsoft.com/office/drawing/2014/main" id="{1573F4D5-F4E5-4C94-8EBC-6145A2E4D759}"/>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690564" y="4528133"/>
            <a:ext cx="487363" cy="487363"/>
          </a:xfrm>
          <a:prstGeom prst="ellipse">
            <a:avLst/>
          </a:prstGeom>
          <a:ln>
            <a:noFill/>
          </a:ln>
          <a:effectLst>
            <a:softEdge rad="112500"/>
          </a:effectLst>
        </p:spPr>
      </p:pic>
    </p:spTree>
    <p:extLst>
      <p:ext uri="{BB962C8B-B14F-4D97-AF65-F5344CB8AC3E}">
        <p14:creationId xmlns:p14="http://schemas.microsoft.com/office/powerpoint/2010/main" val="1085794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A9BA6D8-B05B-4558-A560-9D80C5D78CD2}"/>
              </a:ext>
            </a:extLst>
          </p:cNvPr>
          <p:cNvSpPr txBox="1"/>
          <p:nvPr/>
        </p:nvSpPr>
        <p:spPr>
          <a:xfrm>
            <a:off x="3103927" y="2441081"/>
            <a:ext cx="5738069" cy="3139321"/>
          </a:xfrm>
          <a:prstGeom prst="rect">
            <a:avLst/>
          </a:prstGeom>
          <a:noFill/>
        </p:spPr>
        <p:txBody>
          <a:bodyPr wrap="square" rtlCol="0">
            <a:spAutoFit/>
          </a:bodyPr>
          <a:lstStyle/>
          <a:p>
            <a:pPr algn="just"/>
            <a:r>
              <a:rPr lang="el-GR" dirty="0"/>
              <a:t>Η </a:t>
            </a:r>
            <a:r>
              <a:rPr lang="el-GR" dirty="0" err="1"/>
              <a:t>αυτοφροντίδα</a:t>
            </a:r>
            <a:r>
              <a:rPr lang="el-GR" dirty="0"/>
              <a:t> είναι η αφιέρωση χρόνου για να δώσουμε προσοχή σε εμάς». Μαθαίνοντας πότε είμαστε καταβεβλημένοι, αγχωμένοι, κουρασμένοι, ανήσυχοι, πρέπει να φροντίζουμε τον εαυτό μας όσο μπορούμε για να διακόψουμε ή να μειώσουμε την επίδραση αυτών των εξουθενωτικών αλλαγών. Αυτό μπορεί να λάβει τη μορφή μικρών, χαλαρωτικών δραστηριοτήτων ή μεγαλύτερων αλλαγών στη ζωή. Οι επιστήμονες περιγράφουν την </a:t>
            </a:r>
            <a:r>
              <a:rPr lang="el-GR" dirty="0" err="1"/>
              <a:t>αυτο</a:t>
            </a:r>
            <a:r>
              <a:rPr lang="el-GR" dirty="0"/>
              <a:t>-φροντίδα ως την εύρεση «ενδιαφερόντων τρόπων για να φροντίσουν τον εαυτό τους σωματικά, διανοητικά, συναισθηματικά και κοινωνικά»</a:t>
            </a:r>
            <a:endParaRPr lang="el" dirty="0"/>
          </a:p>
        </p:txBody>
      </p:sp>
      <p:sp>
        <p:nvSpPr>
          <p:cNvPr id="5" name="TextBox 4">
            <a:extLst>
              <a:ext uri="{FF2B5EF4-FFF2-40B4-BE49-F238E27FC236}">
                <a16:creationId xmlns:a16="http://schemas.microsoft.com/office/drawing/2014/main" id="{FAF646A0-1508-4C75-9A4B-20F2C56A2DE9}"/>
              </a:ext>
            </a:extLst>
          </p:cNvPr>
          <p:cNvSpPr txBox="1"/>
          <p:nvPr/>
        </p:nvSpPr>
        <p:spPr>
          <a:xfrm>
            <a:off x="9794631" y="2778369"/>
            <a:ext cx="1890346" cy="1200329"/>
          </a:xfrm>
          <a:prstGeom prst="rect">
            <a:avLst/>
          </a:prstGeom>
          <a:noFill/>
        </p:spPr>
        <p:txBody>
          <a:bodyPr wrap="square" rtlCol="0">
            <a:spAutoFit/>
          </a:bodyPr>
          <a:lstStyle/>
          <a:p>
            <a:r>
              <a:rPr lang="el" dirty="0"/>
              <a:t>Σε αυτό το ηχητικό βιβλίο θα μάθετε περισσότερα γιατί είναι σημαντική η αυτοφροντίδα</a:t>
            </a:r>
          </a:p>
        </p:txBody>
      </p:sp>
      <p:pic>
        <p:nvPicPr>
          <p:cNvPr id="9" name="Picture 8">
            <a:extLst>
              <a:ext uri="{FF2B5EF4-FFF2-40B4-BE49-F238E27FC236}">
                <a16:creationId xmlns:a16="http://schemas.microsoft.com/office/drawing/2014/main" id="{A8EFE908-ED78-41E9-9671-2301B21DFB88}"/>
              </a:ext>
            </a:extLst>
          </p:cNvPr>
          <p:cNvPicPr>
            <a:picLocks noChangeAspect="1"/>
          </p:cNvPicPr>
          <p:nvPr/>
        </p:nvPicPr>
        <p:blipFill rotWithShape="1">
          <a:blip r:embed="rId7"/>
          <a:srcRect l="27328" t="32564" r="27218" b="32356"/>
          <a:stretch/>
        </p:blipFill>
        <p:spPr>
          <a:xfrm>
            <a:off x="653995" y="2356338"/>
            <a:ext cx="1962747" cy="2142028"/>
          </a:xfrm>
          <a:prstGeom prst="rect">
            <a:avLst/>
          </a:prstGeom>
        </p:spPr>
      </p:pic>
      <p:pic>
        <p:nvPicPr>
          <p:cNvPr id="12" name="Picture 11">
            <a:extLst>
              <a:ext uri="{FF2B5EF4-FFF2-40B4-BE49-F238E27FC236}">
                <a16:creationId xmlns:a16="http://schemas.microsoft.com/office/drawing/2014/main" id="{EE2DEE0E-E6C7-4BEA-A178-0BD3DBFF5244}"/>
              </a:ext>
            </a:extLst>
          </p:cNvPr>
          <p:cNvPicPr>
            <a:picLocks noChangeAspect="1"/>
          </p:cNvPicPr>
          <p:nvPr/>
        </p:nvPicPr>
        <p:blipFill rotWithShape="1">
          <a:blip r:embed="rId8"/>
          <a:srcRect t="36025" b="36026"/>
          <a:stretch/>
        </p:blipFill>
        <p:spPr>
          <a:xfrm>
            <a:off x="4752584" y="265783"/>
            <a:ext cx="4849738" cy="1916724"/>
          </a:xfrm>
          <a:prstGeom prst="rect">
            <a:avLst/>
          </a:prstGeom>
        </p:spPr>
      </p:pic>
      <p:pic>
        <p:nvPicPr>
          <p:cNvPr id="17" name="Picture 16">
            <a:extLst>
              <a:ext uri="{FF2B5EF4-FFF2-40B4-BE49-F238E27FC236}">
                <a16:creationId xmlns:a16="http://schemas.microsoft.com/office/drawing/2014/main" id="{0C119FCE-1B5A-485D-A328-079C3E29E112}"/>
              </a:ext>
            </a:extLst>
          </p:cNvPr>
          <p:cNvPicPr>
            <a:picLocks noChangeAspect="1"/>
          </p:cNvPicPr>
          <p:nvPr/>
        </p:nvPicPr>
        <p:blipFill rotWithShape="1">
          <a:blip r:embed="rId9"/>
          <a:srcRect l="-1001" t="37915" r="1001" b="37107"/>
          <a:stretch/>
        </p:blipFill>
        <p:spPr>
          <a:xfrm rot="20761558">
            <a:off x="8487486" y="5303614"/>
            <a:ext cx="2271315" cy="802251"/>
          </a:xfrm>
          <a:prstGeom prst="rect">
            <a:avLst/>
          </a:prstGeom>
        </p:spPr>
      </p:pic>
      <p:pic>
        <p:nvPicPr>
          <p:cNvPr id="4" name="Μια τρίτη προοπτική δίνει έμφα (7)">
            <a:hlinkClick r:id="" action="ppaction://media"/>
            <a:extLst>
              <a:ext uri="{FF2B5EF4-FFF2-40B4-BE49-F238E27FC236}">
                <a16:creationId xmlns:a16="http://schemas.microsoft.com/office/drawing/2014/main" id="{CA8AB608-C010-40A1-9AB4-A0F3BEB434DD}"/>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2616564" y="5336720"/>
            <a:ext cx="487363" cy="487363"/>
          </a:xfrm>
          <a:prstGeom prst="ellipse">
            <a:avLst/>
          </a:prstGeom>
          <a:ln>
            <a:noFill/>
          </a:ln>
          <a:effectLst>
            <a:softEdge rad="112500"/>
          </a:effectLst>
        </p:spPr>
      </p:pic>
    </p:spTree>
    <p:extLst>
      <p:ext uri="{BB962C8B-B14F-4D97-AF65-F5344CB8AC3E}">
        <p14:creationId xmlns:p14="http://schemas.microsoft.com/office/powerpoint/2010/main" val="694170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A9BA6D8-B05B-4558-A560-9D80C5D78CD2}"/>
              </a:ext>
            </a:extLst>
          </p:cNvPr>
          <p:cNvSpPr txBox="1"/>
          <p:nvPr/>
        </p:nvSpPr>
        <p:spPr>
          <a:xfrm>
            <a:off x="3103927" y="2519326"/>
            <a:ext cx="5738069" cy="2585323"/>
          </a:xfrm>
          <a:prstGeom prst="rect">
            <a:avLst/>
          </a:prstGeom>
          <a:noFill/>
        </p:spPr>
        <p:txBody>
          <a:bodyPr wrap="square" rtlCol="0">
            <a:spAutoFit/>
          </a:bodyPr>
          <a:lstStyle/>
          <a:p>
            <a:pPr algn="just"/>
            <a:r>
              <a:rPr lang="el-GR" dirty="0"/>
              <a:t>Γιατί λοιπόν είναι σημαντική η </a:t>
            </a:r>
            <a:r>
              <a:rPr lang="el-GR" dirty="0" err="1"/>
              <a:t>αυτοφροντίδα</a:t>
            </a:r>
            <a:r>
              <a:rPr lang="el-GR" dirty="0"/>
              <a:t>; Η </a:t>
            </a:r>
            <a:r>
              <a:rPr lang="el-GR" dirty="0" err="1"/>
              <a:t>αυτοφροντίδα</a:t>
            </a:r>
            <a:r>
              <a:rPr lang="el-GR" dirty="0"/>
              <a:t> μπορεί να είναι πολύ ωφέλιμη για όλους. Βοηθά τους ανθρώπους να διαχειριστούν τα δικά τους επίπεδα άγχους και την ισορροπία της ζωής τους για να αποφύγουν την εξάντληση, το άγχος και τις ψυχικές και σωματικές ασθένειες που μπορεί να προκύψουν από αυτά. Αυτό είναι ιδιαίτερα σημαντικό στον ταραγμένο και γεμάτο φόβο κόσμο των επιζώντων της ενδοοικογενειακής βίας.</a:t>
            </a:r>
            <a:endParaRPr lang="el" dirty="0"/>
          </a:p>
        </p:txBody>
      </p:sp>
      <p:sp>
        <p:nvSpPr>
          <p:cNvPr id="5" name="TextBox 4">
            <a:extLst>
              <a:ext uri="{FF2B5EF4-FFF2-40B4-BE49-F238E27FC236}">
                <a16:creationId xmlns:a16="http://schemas.microsoft.com/office/drawing/2014/main" id="{FAF646A0-1508-4C75-9A4B-20F2C56A2DE9}"/>
              </a:ext>
            </a:extLst>
          </p:cNvPr>
          <p:cNvSpPr txBox="1"/>
          <p:nvPr/>
        </p:nvSpPr>
        <p:spPr>
          <a:xfrm>
            <a:off x="9794631" y="2778369"/>
            <a:ext cx="1890346" cy="1200329"/>
          </a:xfrm>
          <a:prstGeom prst="rect">
            <a:avLst/>
          </a:prstGeom>
          <a:noFill/>
        </p:spPr>
        <p:txBody>
          <a:bodyPr wrap="square" rtlCol="0">
            <a:spAutoFit/>
          </a:bodyPr>
          <a:lstStyle/>
          <a:p>
            <a:r>
              <a:rPr lang="el" dirty="0"/>
              <a:t>Σε αυτό το ηχητικό βιβλίο θα μάθετε περισσότερα γιατί είναι σημαντική η αυτοφροντίδα</a:t>
            </a:r>
          </a:p>
        </p:txBody>
      </p:sp>
      <p:pic>
        <p:nvPicPr>
          <p:cNvPr id="9" name="Picture 8">
            <a:extLst>
              <a:ext uri="{FF2B5EF4-FFF2-40B4-BE49-F238E27FC236}">
                <a16:creationId xmlns:a16="http://schemas.microsoft.com/office/drawing/2014/main" id="{A8EFE908-ED78-41E9-9671-2301B21DFB88}"/>
              </a:ext>
            </a:extLst>
          </p:cNvPr>
          <p:cNvPicPr>
            <a:picLocks noChangeAspect="1"/>
          </p:cNvPicPr>
          <p:nvPr/>
        </p:nvPicPr>
        <p:blipFill rotWithShape="1">
          <a:blip r:embed="rId7"/>
          <a:srcRect l="27328" t="32564" r="27218" b="32356"/>
          <a:stretch/>
        </p:blipFill>
        <p:spPr>
          <a:xfrm>
            <a:off x="653995" y="2356338"/>
            <a:ext cx="1962747" cy="2142028"/>
          </a:xfrm>
          <a:prstGeom prst="rect">
            <a:avLst/>
          </a:prstGeom>
        </p:spPr>
      </p:pic>
      <p:pic>
        <p:nvPicPr>
          <p:cNvPr id="12" name="Picture 11">
            <a:extLst>
              <a:ext uri="{FF2B5EF4-FFF2-40B4-BE49-F238E27FC236}">
                <a16:creationId xmlns:a16="http://schemas.microsoft.com/office/drawing/2014/main" id="{EE2DEE0E-E6C7-4BEA-A178-0BD3DBFF5244}"/>
              </a:ext>
            </a:extLst>
          </p:cNvPr>
          <p:cNvPicPr>
            <a:picLocks noChangeAspect="1"/>
          </p:cNvPicPr>
          <p:nvPr/>
        </p:nvPicPr>
        <p:blipFill rotWithShape="1">
          <a:blip r:embed="rId8"/>
          <a:srcRect t="36025" b="36026"/>
          <a:stretch/>
        </p:blipFill>
        <p:spPr>
          <a:xfrm>
            <a:off x="4752584" y="265783"/>
            <a:ext cx="4849738" cy="1916724"/>
          </a:xfrm>
          <a:prstGeom prst="rect">
            <a:avLst/>
          </a:prstGeom>
        </p:spPr>
      </p:pic>
      <p:pic>
        <p:nvPicPr>
          <p:cNvPr id="17" name="Picture 16">
            <a:extLst>
              <a:ext uri="{FF2B5EF4-FFF2-40B4-BE49-F238E27FC236}">
                <a16:creationId xmlns:a16="http://schemas.microsoft.com/office/drawing/2014/main" id="{0C119FCE-1B5A-485D-A328-079C3E29E112}"/>
              </a:ext>
            </a:extLst>
          </p:cNvPr>
          <p:cNvPicPr>
            <a:picLocks noChangeAspect="1"/>
          </p:cNvPicPr>
          <p:nvPr/>
        </p:nvPicPr>
        <p:blipFill rotWithShape="1">
          <a:blip r:embed="rId9"/>
          <a:srcRect l="-1001" t="37915" r="1001" b="37107"/>
          <a:stretch/>
        </p:blipFill>
        <p:spPr>
          <a:xfrm rot="20761558">
            <a:off x="8487486" y="5303614"/>
            <a:ext cx="2271315" cy="802251"/>
          </a:xfrm>
          <a:prstGeom prst="rect">
            <a:avLst/>
          </a:prstGeom>
        </p:spPr>
      </p:pic>
      <p:pic>
        <p:nvPicPr>
          <p:cNvPr id="4" name="Μια τρίτη προοπτική δίνει έμφα (8)">
            <a:hlinkClick r:id="" action="ppaction://media"/>
            <a:extLst>
              <a:ext uri="{FF2B5EF4-FFF2-40B4-BE49-F238E27FC236}">
                <a16:creationId xmlns:a16="http://schemas.microsoft.com/office/drawing/2014/main" id="{A86BE48F-860B-420C-BCDD-C84D620EC32E}"/>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2372971" y="4860967"/>
            <a:ext cx="487363" cy="487363"/>
          </a:xfrm>
          <a:prstGeom prst="ellipse">
            <a:avLst/>
          </a:prstGeom>
          <a:ln>
            <a:noFill/>
          </a:ln>
          <a:effectLst>
            <a:softEdge rad="112500"/>
          </a:effectLst>
        </p:spPr>
      </p:pic>
    </p:spTree>
    <p:extLst>
      <p:ext uri="{BB962C8B-B14F-4D97-AF65-F5344CB8AC3E}">
        <p14:creationId xmlns:p14="http://schemas.microsoft.com/office/powerpoint/2010/main" val="4183345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4"/>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A9BA6D8-B05B-4558-A560-9D80C5D78CD2}"/>
              </a:ext>
            </a:extLst>
          </p:cNvPr>
          <p:cNvSpPr txBox="1"/>
          <p:nvPr/>
        </p:nvSpPr>
        <p:spPr>
          <a:xfrm>
            <a:off x="3103927" y="2377791"/>
            <a:ext cx="5738069" cy="2862322"/>
          </a:xfrm>
          <a:prstGeom prst="rect">
            <a:avLst/>
          </a:prstGeom>
          <a:noFill/>
        </p:spPr>
        <p:txBody>
          <a:bodyPr wrap="square" rtlCol="0">
            <a:spAutoFit/>
          </a:bodyPr>
          <a:lstStyle/>
          <a:p>
            <a:pPr algn="just"/>
            <a:r>
              <a:rPr lang="el-GR" dirty="0"/>
              <a:t>Ο έλεγχος των σχέσεων μπορεί να είναι εξαιρετικά αγχωτικός, τρομακτικός και εξουθενωτικός. Τα θύματα βίας νιώθουν πάντα άγχος, αναρωτιούνται συνεχώς τι μπορεί να προκάλεσε την κακοποίηση, προσπαθούν να προσαρμόσουν τη ζωή τους για να  κρύψουν ή/και να ελαχιστοποιήσουν, νιώθοντας  ντροπή ή άλλα συναισθήματα για τον θύτη τους, προστατεύοντας τα παιδιά, βρίσκοντας έναν ασφαλή τρόπο να λάβουν βοήθεια και να αντιμετωπίσουν την κακοποίηση στον ίδιο τους τον ψυχισμό και/ή το σώμα τους.</a:t>
            </a:r>
            <a:endParaRPr lang="el" dirty="0"/>
          </a:p>
        </p:txBody>
      </p:sp>
      <p:sp>
        <p:nvSpPr>
          <p:cNvPr id="5" name="TextBox 4">
            <a:extLst>
              <a:ext uri="{FF2B5EF4-FFF2-40B4-BE49-F238E27FC236}">
                <a16:creationId xmlns:a16="http://schemas.microsoft.com/office/drawing/2014/main" id="{FAF646A0-1508-4C75-9A4B-20F2C56A2DE9}"/>
              </a:ext>
            </a:extLst>
          </p:cNvPr>
          <p:cNvSpPr txBox="1"/>
          <p:nvPr/>
        </p:nvSpPr>
        <p:spPr>
          <a:xfrm>
            <a:off x="9794631" y="2778369"/>
            <a:ext cx="1890346" cy="1200329"/>
          </a:xfrm>
          <a:prstGeom prst="rect">
            <a:avLst/>
          </a:prstGeom>
          <a:noFill/>
        </p:spPr>
        <p:txBody>
          <a:bodyPr wrap="square" rtlCol="0">
            <a:spAutoFit/>
          </a:bodyPr>
          <a:lstStyle/>
          <a:p>
            <a:r>
              <a:rPr lang="el" dirty="0"/>
              <a:t>Σε αυτό το ηχητικό βιβλίο θα μάθετε περισσότερα γιατί είναι σημαντική η αυτοφροντίδα</a:t>
            </a:r>
          </a:p>
        </p:txBody>
      </p:sp>
      <p:pic>
        <p:nvPicPr>
          <p:cNvPr id="9" name="Picture 8">
            <a:extLst>
              <a:ext uri="{FF2B5EF4-FFF2-40B4-BE49-F238E27FC236}">
                <a16:creationId xmlns:a16="http://schemas.microsoft.com/office/drawing/2014/main" id="{A8EFE908-ED78-41E9-9671-2301B21DFB88}"/>
              </a:ext>
            </a:extLst>
          </p:cNvPr>
          <p:cNvPicPr>
            <a:picLocks noChangeAspect="1"/>
          </p:cNvPicPr>
          <p:nvPr/>
        </p:nvPicPr>
        <p:blipFill rotWithShape="1">
          <a:blip r:embed="rId7"/>
          <a:srcRect l="27328" t="32564" r="27218" b="32356"/>
          <a:stretch/>
        </p:blipFill>
        <p:spPr>
          <a:xfrm>
            <a:off x="653995" y="2356338"/>
            <a:ext cx="1962747" cy="2142028"/>
          </a:xfrm>
          <a:prstGeom prst="rect">
            <a:avLst/>
          </a:prstGeom>
        </p:spPr>
      </p:pic>
      <p:pic>
        <p:nvPicPr>
          <p:cNvPr id="12" name="Picture 11">
            <a:extLst>
              <a:ext uri="{FF2B5EF4-FFF2-40B4-BE49-F238E27FC236}">
                <a16:creationId xmlns:a16="http://schemas.microsoft.com/office/drawing/2014/main" id="{EE2DEE0E-E6C7-4BEA-A178-0BD3DBFF5244}"/>
              </a:ext>
            </a:extLst>
          </p:cNvPr>
          <p:cNvPicPr>
            <a:picLocks noChangeAspect="1"/>
          </p:cNvPicPr>
          <p:nvPr/>
        </p:nvPicPr>
        <p:blipFill rotWithShape="1">
          <a:blip r:embed="rId8"/>
          <a:srcRect t="36025" b="36026"/>
          <a:stretch/>
        </p:blipFill>
        <p:spPr>
          <a:xfrm>
            <a:off x="4752584" y="265783"/>
            <a:ext cx="4849738" cy="1916724"/>
          </a:xfrm>
          <a:prstGeom prst="rect">
            <a:avLst/>
          </a:prstGeom>
        </p:spPr>
      </p:pic>
      <p:pic>
        <p:nvPicPr>
          <p:cNvPr id="17" name="Picture 16">
            <a:extLst>
              <a:ext uri="{FF2B5EF4-FFF2-40B4-BE49-F238E27FC236}">
                <a16:creationId xmlns:a16="http://schemas.microsoft.com/office/drawing/2014/main" id="{0C119FCE-1B5A-485D-A328-079C3E29E112}"/>
              </a:ext>
            </a:extLst>
          </p:cNvPr>
          <p:cNvPicPr>
            <a:picLocks noChangeAspect="1"/>
          </p:cNvPicPr>
          <p:nvPr/>
        </p:nvPicPr>
        <p:blipFill rotWithShape="1">
          <a:blip r:embed="rId9"/>
          <a:srcRect l="-1001" t="37915" r="1001" b="37107"/>
          <a:stretch/>
        </p:blipFill>
        <p:spPr>
          <a:xfrm rot="20761558">
            <a:off x="8487486" y="5303614"/>
            <a:ext cx="2271315" cy="802251"/>
          </a:xfrm>
          <a:prstGeom prst="rect">
            <a:avLst/>
          </a:prstGeom>
        </p:spPr>
      </p:pic>
      <p:pic>
        <p:nvPicPr>
          <p:cNvPr id="4" name="Μια τρίτη προοπτική δίνει έμφα (9)">
            <a:hlinkClick r:id="" action="ppaction://media"/>
            <a:extLst>
              <a:ext uri="{FF2B5EF4-FFF2-40B4-BE49-F238E27FC236}">
                <a16:creationId xmlns:a16="http://schemas.microsoft.com/office/drawing/2014/main" id="{5ABCCA1C-3066-4D73-B255-FF7AFF3CB27D}"/>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2836506" y="4948034"/>
            <a:ext cx="343475" cy="487363"/>
          </a:xfrm>
          <a:prstGeom prst="ellipse">
            <a:avLst/>
          </a:prstGeom>
          <a:ln>
            <a:noFill/>
          </a:ln>
          <a:effectLst>
            <a:softEdge rad="112500"/>
          </a:effectLst>
        </p:spPr>
      </p:pic>
    </p:spTree>
    <p:extLst>
      <p:ext uri="{BB962C8B-B14F-4D97-AF65-F5344CB8AC3E}">
        <p14:creationId xmlns:p14="http://schemas.microsoft.com/office/powerpoint/2010/main" val="1867057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4"/>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7463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A9BA6D8-B05B-4558-A560-9D80C5D78CD2}"/>
              </a:ext>
            </a:extLst>
          </p:cNvPr>
          <p:cNvSpPr txBox="1"/>
          <p:nvPr/>
        </p:nvSpPr>
        <p:spPr>
          <a:xfrm>
            <a:off x="3226965" y="2572629"/>
            <a:ext cx="5738069" cy="2031325"/>
          </a:xfrm>
          <a:prstGeom prst="rect">
            <a:avLst/>
          </a:prstGeom>
          <a:noFill/>
        </p:spPr>
        <p:txBody>
          <a:bodyPr wrap="square" rtlCol="0">
            <a:spAutoFit/>
          </a:bodyPr>
          <a:lstStyle/>
          <a:p>
            <a:pPr algn="just"/>
            <a:r>
              <a:rPr lang="el-GR" dirty="0"/>
              <a:t>Η </a:t>
            </a:r>
            <a:r>
              <a:rPr lang="el-GR" dirty="0" err="1"/>
              <a:t>αυτοφροντίδα</a:t>
            </a:r>
            <a:r>
              <a:rPr lang="el-GR" dirty="0"/>
              <a:t> όχι μόνο μπορεί να βοηθήσει στον μετριασμό αυτού του φόβου, αλλά μπορεί να είναι η μόνη επιλογή για ορισμένους που δεν βρίσκονται σε σημείο όπου μπορούν ή θέλουν να αναζητήσουν υποστήριξη από οποιονδήποτε άλλο. Το να μάθει κανείς πώς να βοηθά τον εαυτό του, ακόμη και με μικρούς τρόπους, μπορεί να είναι αυτό που τον κάνει να περάσει.</a:t>
            </a:r>
            <a:endParaRPr lang="el" dirty="0"/>
          </a:p>
        </p:txBody>
      </p:sp>
      <p:sp>
        <p:nvSpPr>
          <p:cNvPr id="5" name="TextBox 4">
            <a:extLst>
              <a:ext uri="{FF2B5EF4-FFF2-40B4-BE49-F238E27FC236}">
                <a16:creationId xmlns:a16="http://schemas.microsoft.com/office/drawing/2014/main" id="{FAF646A0-1508-4C75-9A4B-20F2C56A2DE9}"/>
              </a:ext>
            </a:extLst>
          </p:cNvPr>
          <p:cNvSpPr txBox="1"/>
          <p:nvPr/>
        </p:nvSpPr>
        <p:spPr>
          <a:xfrm>
            <a:off x="9794631" y="2778369"/>
            <a:ext cx="1890346" cy="1200329"/>
          </a:xfrm>
          <a:prstGeom prst="rect">
            <a:avLst/>
          </a:prstGeom>
          <a:noFill/>
        </p:spPr>
        <p:txBody>
          <a:bodyPr wrap="square" rtlCol="0">
            <a:spAutoFit/>
          </a:bodyPr>
          <a:lstStyle/>
          <a:p>
            <a:r>
              <a:rPr lang="el" dirty="0"/>
              <a:t>Σε αυτό το ηχητικό βιβλίο θα μάθετε περισσότερα γιατί είναι σημαντική η αυτοφροντίδα</a:t>
            </a:r>
          </a:p>
        </p:txBody>
      </p:sp>
      <p:pic>
        <p:nvPicPr>
          <p:cNvPr id="9" name="Picture 8">
            <a:extLst>
              <a:ext uri="{FF2B5EF4-FFF2-40B4-BE49-F238E27FC236}">
                <a16:creationId xmlns:a16="http://schemas.microsoft.com/office/drawing/2014/main" id="{A8EFE908-ED78-41E9-9671-2301B21DFB88}"/>
              </a:ext>
            </a:extLst>
          </p:cNvPr>
          <p:cNvPicPr>
            <a:picLocks noChangeAspect="1"/>
          </p:cNvPicPr>
          <p:nvPr/>
        </p:nvPicPr>
        <p:blipFill rotWithShape="1">
          <a:blip r:embed="rId7"/>
          <a:srcRect l="27328" t="32564" r="27218" b="32356"/>
          <a:stretch/>
        </p:blipFill>
        <p:spPr>
          <a:xfrm>
            <a:off x="653995" y="2356338"/>
            <a:ext cx="1962747" cy="2142028"/>
          </a:xfrm>
          <a:prstGeom prst="rect">
            <a:avLst/>
          </a:prstGeom>
        </p:spPr>
      </p:pic>
      <p:pic>
        <p:nvPicPr>
          <p:cNvPr id="12" name="Picture 11">
            <a:extLst>
              <a:ext uri="{FF2B5EF4-FFF2-40B4-BE49-F238E27FC236}">
                <a16:creationId xmlns:a16="http://schemas.microsoft.com/office/drawing/2014/main" id="{EE2DEE0E-E6C7-4BEA-A178-0BD3DBFF5244}"/>
              </a:ext>
            </a:extLst>
          </p:cNvPr>
          <p:cNvPicPr>
            <a:picLocks noChangeAspect="1"/>
          </p:cNvPicPr>
          <p:nvPr/>
        </p:nvPicPr>
        <p:blipFill rotWithShape="1">
          <a:blip r:embed="rId8"/>
          <a:srcRect t="36025" b="36026"/>
          <a:stretch/>
        </p:blipFill>
        <p:spPr>
          <a:xfrm>
            <a:off x="4752584" y="265783"/>
            <a:ext cx="4849738" cy="1916724"/>
          </a:xfrm>
          <a:prstGeom prst="rect">
            <a:avLst/>
          </a:prstGeom>
        </p:spPr>
      </p:pic>
      <p:pic>
        <p:nvPicPr>
          <p:cNvPr id="17" name="Picture 16">
            <a:extLst>
              <a:ext uri="{FF2B5EF4-FFF2-40B4-BE49-F238E27FC236}">
                <a16:creationId xmlns:a16="http://schemas.microsoft.com/office/drawing/2014/main" id="{0C119FCE-1B5A-485D-A328-079C3E29E112}"/>
              </a:ext>
            </a:extLst>
          </p:cNvPr>
          <p:cNvPicPr>
            <a:picLocks noChangeAspect="1"/>
          </p:cNvPicPr>
          <p:nvPr/>
        </p:nvPicPr>
        <p:blipFill rotWithShape="1">
          <a:blip r:embed="rId9"/>
          <a:srcRect l="-1001" t="37915" r="1001" b="37107"/>
          <a:stretch/>
        </p:blipFill>
        <p:spPr>
          <a:xfrm rot="20761558">
            <a:off x="8487486" y="5303614"/>
            <a:ext cx="2271315" cy="802251"/>
          </a:xfrm>
          <a:prstGeom prst="rect">
            <a:avLst/>
          </a:prstGeom>
        </p:spPr>
      </p:pic>
      <p:pic>
        <p:nvPicPr>
          <p:cNvPr id="4" name="Η αυτοφροντίδα όχι μόνο μπορεί">
            <a:hlinkClick r:id="" action="ppaction://media"/>
            <a:extLst>
              <a:ext uri="{FF2B5EF4-FFF2-40B4-BE49-F238E27FC236}">
                <a16:creationId xmlns:a16="http://schemas.microsoft.com/office/drawing/2014/main" id="{59FDD762-00BE-4004-91B4-3174D7AF5BCB}"/>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2888869" y="4603954"/>
            <a:ext cx="487363" cy="487363"/>
          </a:xfrm>
          <a:prstGeom prst="ellipse">
            <a:avLst/>
          </a:prstGeom>
          <a:ln>
            <a:noFill/>
          </a:ln>
          <a:effectLst>
            <a:softEdge rad="112500"/>
          </a:effectLst>
        </p:spPr>
      </p:pic>
    </p:spTree>
    <p:extLst>
      <p:ext uri="{BB962C8B-B14F-4D97-AF65-F5344CB8AC3E}">
        <p14:creationId xmlns:p14="http://schemas.microsoft.com/office/powerpoint/2010/main" val="1148692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9E441C3-635B-5042-BB61-7EFB6B8BBA30}"/>
              </a:ext>
            </a:extLst>
          </p:cNvPr>
          <p:cNvPicPr>
            <a:picLocks noChangeAspect="1"/>
          </p:cNvPicPr>
          <p:nvPr/>
        </p:nvPicPr>
        <p:blipFill>
          <a:blip r:embed="rId2"/>
          <a:stretch>
            <a:fillRect/>
          </a:stretch>
        </p:blipFill>
        <p:spPr>
          <a:xfrm>
            <a:off x="685667" y="5404853"/>
            <a:ext cx="3842093" cy="1100069"/>
          </a:xfrm>
          <a:prstGeom prst="rect">
            <a:avLst/>
          </a:prstGeom>
        </p:spPr>
      </p:pic>
      <p:sp>
        <p:nvSpPr>
          <p:cNvPr id="9" name="TextBox 8">
            <a:extLst>
              <a:ext uri="{FF2B5EF4-FFF2-40B4-BE49-F238E27FC236}">
                <a16:creationId xmlns:a16="http://schemas.microsoft.com/office/drawing/2014/main" id="{807D66F0-42A7-3E42-B51B-728AD87A5260}"/>
              </a:ext>
            </a:extLst>
          </p:cNvPr>
          <p:cNvSpPr txBox="1"/>
          <p:nvPr/>
        </p:nvSpPr>
        <p:spPr>
          <a:xfrm>
            <a:off x="4775410" y="5800865"/>
            <a:ext cx="5225973" cy="646331"/>
          </a:xfrm>
          <a:prstGeom prst="rect">
            <a:avLst/>
          </a:prstGeom>
          <a:noFill/>
        </p:spPr>
        <p:txBody>
          <a:bodyPr wrap="square" rtlCol="0">
            <a:spAutoFit/>
          </a:bodyPr>
          <a:lstStyle/>
          <a:p>
            <a:r>
              <a:rPr lang="el" sz="900" dirty="0">
                <a:latin typeface="Arial" panose="020B0604020202020204" pitchFamily="34" charset="0"/>
                <a:cs typeface="Arial" panose="020B0604020202020204" pitchFamily="34" charset="0"/>
              </a:rPr>
              <a:t>"Η υποστήριξη της Ευρωπαϊκής Επιτροπής για την παραγωγή αυτής της δημοσίευσης δεν συνιστά έγκριση του περιεχομένου, το οποίο αντικατοπτρίζει μόνο τις απόψεις των συγγραφέων και η Επιτροπή δεν μπορεί να θεωρηθεί υπεύθυνη για οποιαδήποτε χρήση των πληροφοριών που περιέχονται σε αυτήν."</a:t>
            </a:r>
          </a:p>
          <a:p>
            <a:endParaRPr lang="en-US" sz="900" dirty="0">
              <a:latin typeface="Arial" panose="020B0604020202020204" pitchFamily="34" charset="0"/>
              <a:cs typeface="Arial" panose="020B0604020202020204" pitchFamily="34" charset="0"/>
            </a:endParaRPr>
          </a:p>
        </p:txBody>
      </p:sp>
      <p:pic>
        <p:nvPicPr>
          <p:cNvPr id="2" name="Picture 1" descr="Logo&#10;&#10;Description automatically generated">
            <a:extLst>
              <a:ext uri="{FF2B5EF4-FFF2-40B4-BE49-F238E27FC236}">
                <a16:creationId xmlns:a16="http://schemas.microsoft.com/office/drawing/2014/main" id="{EADF125F-3785-42C7-B37B-68A55959A148}"/>
              </a:ext>
            </a:extLst>
          </p:cNvPr>
          <p:cNvPicPr>
            <a:picLocks noChangeAspect="1"/>
          </p:cNvPicPr>
          <p:nvPr/>
        </p:nvPicPr>
        <p:blipFill>
          <a:blip r:embed="rId3"/>
          <a:stretch>
            <a:fillRect/>
          </a:stretch>
        </p:blipFill>
        <p:spPr>
          <a:xfrm>
            <a:off x="1661833" y="484553"/>
            <a:ext cx="9126982" cy="2347636"/>
          </a:xfrm>
          <a:prstGeom prst="rect">
            <a:avLst/>
          </a:prstGeom>
        </p:spPr>
      </p:pic>
      <p:pic>
        <p:nvPicPr>
          <p:cNvPr id="5" name="Picture 4" descr="Logo&#10;&#10;Description automatically generated">
            <a:extLst>
              <a:ext uri="{FF2B5EF4-FFF2-40B4-BE49-F238E27FC236}">
                <a16:creationId xmlns:a16="http://schemas.microsoft.com/office/drawing/2014/main" id="{01AADBE4-8C29-4F31-B015-B9B6B22B4321}"/>
              </a:ext>
            </a:extLst>
          </p:cNvPr>
          <p:cNvPicPr>
            <a:picLocks noChangeAspect="1"/>
          </p:cNvPicPr>
          <p:nvPr/>
        </p:nvPicPr>
        <p:blipFill>
          <a:blip r:embed="rId4"/>
          <a:stretch>
            <a:fillRect/>
          </a:stretch>
        </p:blipFill>
        <p:spPr>
          <a:xfrm>
            <a:off x="6293938" y="3151829"/>
            <a:ext cx="1768022" cy="1768022"/>
          </a:xfrm>
          <a:prstGeom prst="rect">
            <a:avLst/>
          </a:prstGeom>
        </p:spPr>
      </p:pic>
      <p:pic>
        <p:nvPicPr>
          <p:cNvPr id="10" name="Picture 9" descr="Logo&#10;&#10;Description automatically generated">
            <a:extLst>
              <a:ext uri="{FF2B5EF4-FFF2-40B4-BE49-F238E27FC236}">
                <a16:creationId xmlns:a16="http://schemas.microsoft.com/office/drawing/2014/main" id="{CE2B6AE9-5474-4983-AB9A-5A1D8440CDC7}"/>
              </a:ext>
            </a:extLst>
          </p:cNvPr>
          <p:cNvPicPr>
            <a:picLocks noChangeAspect="1"/>
          </p:cNvPicPr>
          <p:nvPr/>
        </p:nvPicPr>
        <p:blipFill>
          <a:blip r:embed="rId5"/>
          <a:stretch>
            <a:fillRect/>
          </a:stretch>
        </p:blipFill>
        <p:spPr>
          <a:xfrm>
            <a:off x="9123983" y="4018273"/>
            <a:ext cx="2600657" cy="1296214"/>
          </a:xfrm>
          <a:prstGeom prst="rect">
            <a:avLst/>
          </a:prstGeom>
        </p:spPr>
      </p:pic>
      <p:pic>
        <p:nvPicPr>
          <p:cNvPr id="20" name="Picture 19" descr="A close up of a sign&#10;&#10;Description automatically generated">
            <a:extLst>
              <a:ext uri="{FF2B5EF4-FFF2-40B4-BE49-F238E27FC236}">
                <a16:creationId xmlns:a16="http://schemas.microsoft.com/office/drawing/2014/main" id="{33F577F2-335F-4EF7-8A45-402250157E75}"/>
              </a:ext>
            </a:extLst>
          </p:cNvPr>
          <p:cNvPicPr>
            <a:picLocks noChangeAspect="1"/>
          </p:cNvPicPr>
          <p:nvPr/>
        </p:nvPicPr>
        <p:blipFill>
          <a:blip r:embed="rId6"/>
          <a:stretch>
            <a:fillRect/>
          </a:stretch>
        </p:blipFill>
        <p:spPr>
          <a:xfrm>
            <a:off x="4010116" y="3180677"/>
            <a:ext cx="1348499" cy="1936239"/>
          </a:xfrm>
          <a:prstGeom prst="rect">
            <a:avLst/>
          </a:prstGeom>
        </p:spPr>
      </p:pic>
      <p:pic>
        <p:nvPicPr>
          <p:cNvPr id="22" name="Picture 21" descr="Logo&#10;&#10;Description automatically generated">
            <a:extLst>
              <a:ext uri="{FF2B5EF4-FFF2-40B4-BE49-F238E27FC236}">
                <a16:creationId xmlns:a16="http://schemas.microsoft.com/office/drawing/2014/main" id="{47DE0931-0B96-418B-9BBE-2979FE35D7D9}"/>
              </a:ext>
            </a:extLst>
          </p:cNvPr>
          <p:cNvPicPr>
            <a:picLocks noChangeAspect="1"/>
          </p:cNvPicPr>
          <p:nvPr/>
        </p:nvPicPr>
        <p:blipFill>
          <a:blip r:embed="rId7"/>
          <a:stretch>
            <a:fillRect/>
          </a:stretch>
        </p:blipFill>
        <p:spPr>
          <a:xfrm>
            <a:off x="1087302" y="4148796"/>
            <a:ext cx="1840487" cy="619631"/>
          </a:xfrm>
          <a:prstGeom prst="rect">
            <a:avLst/>
          </a:prstGeom>
        </p:spPr>
      </p:pic>
      <p:pic>
        <p:nvPicPr>
          <p:cNvPr id="24" name="Picture 23" descr="A picture containing drawing, sign&#10;&#10;Description automatically generated">
            <a:extLst>
              <a:ext uri="{FF2B5EF4-FFF2-40B4-BE49-F238E27FC236}">
                <a16:creationId xmlns:a16="http://schemas.microsoft.com/office/drawing/2014/main" id="{ACDF5DB2-C92F-49AA-A604-F53591E81CF1}"/>
              </a:ext>
            </a:extLst>
          </p:cNvPr>
          <p:cNvPicPr>
            <a:picLocks noChangeAspect="1"/>
          </p:cNvPicPr>
          <p:nvPr/>
        </p:nvPicPr>
        <p:blipFill>
          <a:blip r:embed="rId8"/>
          <a:stretch>
            <a:fillRect/>
          </a:stretch>
        </p:blipFill>
        <p:spPr>
          <a:xfrm>
            <a:off x="847529" y="3180677"/>
            <a:ext cx="2080260" cy="609219"/>
          </a:xfrm>
          <a:prstGeom prst="rect">
            <a:avLst/>
          </a:prstGeom>
        </p:spPr>
      </p:pic>
      <p:pic>
        <p:nvPicPr>
          <p:cNvPr id="26" name="Picture 25" descr="Icon&#10;&#10;Description automatically generated">
            <a:extLst>
              <a:ext uri="{FF2B5EF4-FFF2-40B4-BE49-F238E27FC236}">
                <a16:creationId xmlns:a16="http://schemas.microsoft.com/office/drawing/2014/main" id="{212746AA-9165-4163-B5F7-7A5A30C16232}"/>
              </a:ext>
            </a:extLst>
          </p:cNvPr>
          <p:cNvPicPr>
            <a:picLocks noChangeAspect="1"/>
          </p:cNvPicPr>
          <p:nvPr/>
        </p:nvPicPr>
        <p:blipFill>
          <a:blip r:embed="rId9"/>
          <a:stretch>
            <a:fillRect/>
          </a:stretch>
        </p:blipFill>
        <p:spPr>
          <a:xfrm>
            <a:off x="9123983" y="3011416"/>
            <a:ext cx="2345959" cy="888436"/>
          </a:xfrm>
          <a:prstGeom prst="rect">
            <a:avLst/>
          </a:prstGeom>
        </p:spPr>
      </p:pic>
    </p:spTree>
    <p:extLst>
      <p:ext uri="{BB962C8B-B14F-4D97-AF65-F5344CB8AC3E}">
        <p14:creationId xmlns:p14="http://schemas.microsoft.com/office/powerpoint/2010/main" val="79497281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2003</TotalTime>
  <Words>410</Words>
  <Application>Microsoft Office PowerPoint</Application>
  <PresentationFormat>Widescreen</PresentationFormat>
  <Paragraphs>10</Paragraphs>
  <Slides>6</Slides>
  <Notes>0</Notes>
  <HiddenSlides>0</HiddenSlides>
  <MMClips>5</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FIPL4</dc:creator>
  <cp:lastModifiedBy>Karolina Leveikaite-Liauskiene</cp:lastModifiedBy>
  <cp:revision>29</cp:revision>
  <dcterms:created xsi:type="dcterms:W3CDTF">2020-10-05T11:11:44Z</dcterms:created>
  <dcterms:modified xsi:type="dcterms:W3CDTF">2022-03-17T11:17:17Z</dcterms:modified>
</cp:coreProperties>
</file>