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handoutMasterIdLst>
    <p:handoutMasterId r:id="rId11"/>
  </p:handoutMasterIdLst>
  <p:sldIdLst>
    <p:sldId id="256" r:id="rId2"/>
    <p:sldId id="257" r:id="rId3"/>
    <p:sldId id="266" r:id="rId4"/>
    <p:sldId id="267" r:id="rId5"/>
    <p:sldId id="268" r:id="rId6"/>
    <p:sldId id="269" r:id="rId7"/>
    <p:sldId id="270" r:id="rId8"/>
    <p:sldId id="271" r:id="rId9"/>
    <p:sldId id="265" r:id="rId10"/>
  </p:sldIdLst>
  <p:sldSz cx="12192000" cy="6858000"/>
  <p:notesSz cx="6858000" cy="9144000"/>
  <p:defaultTextStyle>
    <a:defPPr>
      <a:defRPr lang="e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FE3"/>
    <a:srgbClr val="FFCCFF"/>
    <a:srgbClr val="D13673"/>
    <a:srgbClr val="009CDD"/>
    <a:srgbClr val="C2C0CF"/>
    <a:srgbClr val="F9B233"/>
    <a:srgbClr val="E61873"/>
    <a:srgbClr val="A3295F"/>
    <a:srgbClr val="02A0E3"/>
    <a:srgbClr val="0297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034"/>
    <p:restoredTop sz="96327"/>
  </p:normalViewPr>
  <p:slideViewPr>
    <p:cSldViewPr snapToGrid="0" snapToObjects="1">
      <p:cViewPr varScale="1">
        <p:scale>
          <a:sx n="87" d="100"/>
          <a:sy n="87" d="100"/>
        </p:scale>
        <p:origin x="710" y="82"/>
      </p:cViewPr>
      <p:guideLst/>
    </p:cSldViewPr>
  </p:slideViewPr>
  <p:notesTextViewPr>
    <p:cViewPr>
      <p:scale>
        <a:sx n="1" d="1"/>
        <a:sy n="1" d="1"/>
      </p:scale>
      <p:origin x="0" y="0"/>
    </p:cViewPr>
  </p:notesTextViewPr>
  <p:notesViewPr>
    <p:cSldViewPr snapToGrid="0" snapToObjects="1">
      <p:cViewPr varScale="1">
        <p:scale>
          <a:sx n="124" d="100"/>
          <a:sy n="124" d="100"/>
        </p:scale>
        <p:origin x="4104" y="8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6F32D17-BAD5-493C-B955-3D00697EE2E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5E385621-2031-4448-915D-28D05C37C00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B53CDD7-AE5D-48AA-92E7-EBA5C39516E8}" type="datetimeFigureOut">
              <a:rPr lang="en-IE" smtClean="0"/>
              <a:t>17/03/2022</a:t>
            </a:fld>
            <a:endParaRPr lang="en-IE"/>
          </a:p>
        </p:txBody>
      </p:sp>
      <p:sp>
        <p:nvSpPr>
          <p:cNvPr id="4" name="Footer Placeholder 3">
            <a:extLst>
              <a:ext uri="{FF2B5EF4-FFF2-40B4-BE49-F238E27FC236}">
                <a16:creationId xmlns:a16="http://schemas.microsoft.com/office/drawing/2014/main" id="{4F04571F-2312-44E0-9DDA-9ED1B1034FA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a:extLst>
              <a:ext uri="{FF2B5EF4-FFF2-40B4-BE49-F238E27FC236}">
                <a16:creationId xmlns:a16="http://schemas.microsoft.com/office/drawing/2014/main" id="{792A8360-6297-4D8C-AC8A-681253AB596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B1A84E-7670-4899-A865-0DAEC45A0C30}" type="slidenum">
              <a:rPr lang="en-IE" smtClean="0"/>
              <a:t>‹#›</a:t>
            </a:fld>
            <a:endParaRPr lang="en-IE"/>
          </a:p>
        </p:txBody>
      </p:sp>
    </p:spTree>
    <p:extLst>
      <p:ext uri="{BB962C8B-B14F-4D97-AF65-F5344CB8AC3E}">
        <p14:creationId xmlns:p14="http://schemas.microsoft.com/office/powerpoint/2010/main" val="60107773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1734819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2677945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803921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4190736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3128DD7-9856-0B4F-9C68-CC82E18E786B}" type="datetimeFigureOut">
              <a:rPr lang="en-US" smtClean="0"/>
              <a:t>3/17/2022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2809221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3128DD7-9856-0B4F-9C68-CC82E18E786B}" type="datetimeFigureOut">
              <a:rPr lang="en-US" smtClean="0"/>
              <a:t>3/17/2022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352384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3128DD7-9856-0B4F-9C68-CC82E18E786B}" type="datetimeFigureOut">
              <a:rPr lang="en-US" smtClean="0"/>
              <a:t>3/17/2022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695338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3128DD7-9856-0B4F-9C68-CC82E18E786B}" type="datetimeFigureOut">
              <a:rPr lang="en-US" smtClean="0"/>
              <a:t>3/17/2022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1913663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128DD7-9856-0B4F-9C68-CC82E18E786B}" type="datetimeFigureOut">
              <a:rPr lang="en-US" smtClean="0"/>
              <a:t>3/17/2022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59215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128DD7-9856-0B4F-9C68-CC82E18E786B}" type="datetimeFigureOut">
              <a:rPr lang="en-US" smtClean="0"/>
              <a:t>3/17/2022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638393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128DD7-9856-0B4F-9C68-CC82E18E786B}" type="datetimeFigureOut">
              <a:rPr lang="en-US" smtClean="0"/>
              <a:t>3/17/2022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56520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
              <a:t>Κάντε κλικ για να επεξεργαστείτε το στυλ του κύριου τίτλου</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
              <a:t>Κάντε κλικ για να επεξεργαστείτε βασικά στυλ κειμένου</a:t>
            </a:r>
          </a:p>
          <a:p>
            <a:pPr lvl="1"/>
            <a:r>
              <a:rPr lang="el"/>
              <a:t>Δεύτερο επίπεδο</a:t>
            </a:r>
          </a:p>
          <a:p>
            <a:pPr lvl="2"/>
            <a:r>
              <a:rPr lang="el"/>
              <a:t>Τρίτο επίπεδο</a:t>
            </a:r>
          </a:p>
          <a:p>
            <a:pPr lvl="3"/>
            <a:r>
              <a:rPr lang="el"/>
              <a:t>Τέταρτο επίπεδο</a:t>
            </a:r>
          </a:p>
          <a:p>
            <a:pPr lvl="4"/>
            <a:r>
              <a:rPr lang="el"/>
              <a:t>Πέμπτο επίπεδο</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128DD7-9856-0B4F-9C68-CC82E18E786B}" type="datetimeFigureOut">
              <a:rPr lang="en-US" smtClean="0"/>
              <a:t>3/17/2022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7A6037-C16D-864B-8B93-3A002EED9D30}" type="slidenum">
              <a:rPr lang="en-US" smtClean="0"/>
              <a:t>‹#›</a:t>
            </a:fld>
            <a:endParaRPr lang="en-US"/>
          </a:p>
        </p:txBody>
      </p:sp>
    </p:spTree>
    <p:extLst>
      <p:ext uri="{BB962C8B-B14F-4D97-AF65-F5344CB8AC3E}">
        <p14:creationId xmlns:p14="http://schemas.microsoft.com/office/powerpoint/2010/main" val="17950067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png"/><Relationship Id="rId9" Type="http://schemas.openxmlformats.org/officeDocument/2006/relationships/image" Target="../media/image3.png"/></Relationships>
</file>

<file path=ppt/slides/_rels/slide3.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png"/><Relationship Id="rId9"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png"/><Relationship Id="rId9"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png"/><Relationship Id="rId9"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png"/><Relationship Id="rId9" Type="http://schemas.openxmlformats.org/officeDocument/2006/relationships/image" Target="../media/image3.png"/></Relationships>
</file>

<file path=ppt/slides/_rels/slide7.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png"/><Relationship Id="rId9" Type="http://schemas.openxmlformats.org/officeDocument/2006/relationships/image" Target="../media/image3.png"/></Relationships>
</file>

<file path=ppt/slides/_rels/slide8.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image" Target="../media/image4.png"/><Relationship Id="rId9" Type="http://schemas.openxmlformats.org/officeDocument/2006/relationships/image" Target="../media/image3.png"/></Relationships>
</file>

<file path=ppt/slides/_rels/slide9.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g"/><Relationship Id="rId9"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D13673">
                <a:alpha val="25000"/>
              </a:srgbClr>
            </a:gs>
            <a:gs pos="100000">
              <a:srgbClr val="009CDD">
                <a:alpha val="25000"/>
              </a:srgbClr>
            </a:gs>
          </a:gsLst>
          <a:lin ang="5400000" scaled="1"/>
        </a:gra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B8DD5A42-F94F-462E-998C-77B75A77E034}"/>
              </a:ext>
            </a:extLst>
          </p:cNvPr>
          <p:cNvGrpSpPr/>
          <p:nvPr/>
        </p:nvGrpSpPr>
        <p:grpSpPr>
          <a:xfrm>
            <a:off x="62446" y="5923729"/>
            <a:ext cx="3095986" cy="855907"/>
            <a:chOff x="9452113" y="5974207"/>
            <a:chExt cx="2739887" cy="784485"/>
          </a:xfrm>
        </p:grpSpPr>
        <p:sp>
          <p:nvSpPr>
            <p:cNvPr id="13" name="Rounded Rectangle 13">
              <a:extLst>
                <a:ext uri="{FF2B5EF4-FFF2-40B4-BE49-F238E27FC236}">
                  <a16:creationId xmlns:a16="http://schemas.microsoft.com/office/drawing/2014/main" id="{5600B9C3-525A-48FE-BD9B-C948D6E21F83}"/>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E047D4BF-8D47-4A7D-9EFA-F798AEC75F63}"/>
                </a:ext>
              </a:extLst>
            </p:cNvPr>
            <p:cNvPicPr>
              <a:picLocks noChangeAspect="1"/>
            </p:cNvPicPr>
            <p:nvPr/>
          </p:nvPicPr>
          <p:blipFill>
            <a:blip r:embed="rId4"/>
            <a:stretch>
              <a:fillRect/>
            </a:stretch>
          </p:blipFill>
          <p:spPr>
            <a:xfrm>
              <a:off x="9452113" y="5974207"/>
              <a:ext cx="2739887" cy="784485"/>
            </a:xfrm>
            <a:prstGeom prst="rect">
              <a:avLst/>
            </a:prstGeom>
          </p:spPr>
        </p:pic>
      </p:grpSp>
      <p:pic>
        <p:nvPicPr>
          <p:cNvPr id="3" name="Picture 2" descr="Logo&#10;&#10;Description automatically generated">
            <a:extLst>
              <a:ext uri="{FF2B5EF4-FFF2-40B4-BE49-F238E27FC236}">
                <a16:creationId xmlns:a16="http://schemas.microsoft.com/office/drawing/2014/main" id="{8B8B48E9-8307-4DA4-9FAB-53AD12DE14BF}"/>
              </a:ext>
            </a:extLst>
          </p:cNvPr>
          <p:cNvPicPr>
            <a:picLocks noChangeAspect="1"/>
          </p:cNvPicPr>
          <p:nvPr/>
        </p:nvPicPr>
        <p:blipFill>
          <a:blip r:embed="rId5"/>
          <a:stretch>
            <a:fillRect/>
          </a:stretch>
        </p:blipFill>
        <p:spPr>
          <a:xfrm>
            <a:off x="399953" y="513791"/>
            <a:ext cx="8575002" cy="2205657"/>
          </a:xfrm>
          <a:prstGeom prst="rect">
            <a:avLst/>
          </a:prstGeom>
        </p:spPr>
      </p:pic>
      <p:sp>
        <p:nvSpPr>
          <p:cNvPr id="2" name="TextBox 1">
            <a:extLst>
              <a:ext uri="{FF2B5EF4-FFF2-40B4-BE49-F238E27FC236}">
                <a16:creationId xmlns:a16="http://schemas.microsoft.com/office/drawing/2014/main" id="{D7F5925F-5040-4F83-BEBB-F63A54DF717E}"/>
              </a:ext>
            </a:extLst>
          </p:cNvPr>
          <p:cNvSpPr txBox="1"/>
          <p:nvPr/>
        </p:nvSpPr>
        <p:spPr>
          <a:xfrm>
            <a:off x="3853493" y="3675257"/>
            <a:ext cx="4499670" cy="369332"/>
          </a:xfrm>
          <a:prstGeom prst="rect">
            <a:avLst/>
          </a:prstGeom>
          <a:noFill/>
        </p:spPr>
        <p:txBody>
          <a:bodyPr wrap="square" rtlCol="0">
            <a:spAutoFit/>
          </a:bodyPr>
          <a:lstStyle/>
          <a:p>
            <a:r>
              <a:rPr lang="el" sz="1800" dirty="0">
                <a:latin typeface="Arial Rounded MT Bold" panose="020F0704030504030204" pitchFamily="34" charset="0"/>
              </a:rPr>
              <a:t>Ήχος βιβλίο : </a:t>
            </a:r>
            <a:r>
              <a:rPr lang="el-GR" b="1" dirty="0">
                <a:latin typeface="Arial Rounded MT Bold" panose="020F0704030504030204" pitchFamily="34" charset="0"/>
                <a:ea typeface="Calibri" panose="020F0502020204030204" pitchFamily="34" charset="0"/>
                <a:cs typeface="Times New Roman" panose="02020603050405020304" pitchFamily="18" charset="0"/>
              </a:rPr>
              <a:t>ΚΑΚΟΠΟΙΗΣΗ ΗΛΙΚΙΩΜΕΝΩΝ</a:t>
            </a:r>
            <a:endParaRPr lang="en-GB" dirty="0"/>
          </a:p>
        </p:txBody>
      </p:sp>
      <p:pic>
        <p:nvPicPr>
          <p:cNvPr id="4" name="elder abuse 1">
            <a:hlinkClick r:id="" action="ppaction://media"/>
            <a:extLst>
              <a:ext uri="{FF2B5EF4-FFF2-40B4-BE49-F238E27FC236}">
                <a16:creationId xmlns:a16="http://schemas.microsoft.com/office/drawing/2014/main" id="{A3E670E0-693B-4266-9F22-9D0D279BC147}"/>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3609811" y="4138553"/>
            <a:ext cx="487363" cy="487363"/>
          </a:xfrm>
          <a:prstGeom prst="ellipse">
            <a:avLst/>
          </a:prstGeom>
          <a:ln>
            <a:noFill/>
          </a:ln>
          <a:effectLst>
            <a:softEdge rad="112500"/>
          </a:effectLst>
        </p:spPr>
      </p:pic>
    </p:spTree>
    <p:extLst>
      <p:ext uri="{BB962C8B-B14F-4D97-AF65-F5344CB8AC3E}">
        <p14:creationId xmlns:p14="http://schemas.microsoft.com/office/powerpoint/2010/main" val="1085794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D4124-DFE7-43AA-BF55-E4CC5008D42D}"/>
              </a:ext>
            </a:extLst>
          </p:cNvPr>
          <p:cNvPicPr>
            <a:picLocks noChangeAspect="1"/>
          </p:cNvPicPr>
          <p:nvPr/>
        </p:nvPicPr>
        <p:blipFill>
          <a:blip r:embed="rId4"/>
          <a:stretch>
            <a:fillRect/>
          </a:stretch>
        </p:blipFill>
        <p:spPr>
          <a:xfrm>
            <a:off x="54340" y="1877433"/>
            <a:ext cx="12083319" cy="3103133"/>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040EDD2-87AA-490C-976B-02DAB6B930C0}"/>
              </a:ext>
            </a:extLst>
          </p:cNvPr>
          <p:cNvSpPr txBox="1"/>
          <p:nvPr/>
        </p:nvSpPr>
        <p:spPr>
          <a:xfrm>
            <a:off x="2948664" y="2664069"/>
            <a:ext cx="5947791" cy="1754326"/>
          </a:xfrm>
          <a:prstGeom prst="rect">
            <a:avLst/>
          </a:prstGeom>
          <a:noFill/>
        </p:spPr>
        <p:txBody>
          <a:bodyPr wrap="square" rtlCol="0">
            <a:spAutoFit/>
          </a:bodyPr>
          <a:lstStyle/>
          <a:p>
            <a:pPr algn="just"/>
            <a:r>
              <a:rPr lang="el" sz="1800" dirty="0"/>
              <a:t>Η κακοποίηση ηλικιωμένων μπορεί να οδηγήσει σε σωματικούς τραυματισμούς – από μικρές γρατσουνιές και μώλωπες μέχρι σπασμένα οστά και τραυματισμούς που προκαλούν αναπηρία – και σοβαρές, μερικές φορές μακροχρόνιες, ψυχολογικές συνέπειες, συμπεριλαμβανομένης της κατάθλιψης και του άγχους. Για τους ηλικιωμένους, οι συνέπειες της κακοποίησης μπορεί να είναι ιδιαίτερα σοβαρές και η ανάρρωση περισσότερο.</a:t>
            </a:r>
            <a:endParaRPr lang="en-GB" dirty="0"/>
          </a:p>
        </p:txBody>
      </p:sp>
      <p:pic>
        <p:nvPicPr>
          <p:cNvPr id="19" name="Picture 18">
            <a:extLst>
              <a:ext uri="{FF2B5EF4-FFF2-40B4-BE49-F238E27FC236}">
                <a16:creationId xmlns:a16="http://schemas.microsoft.com/office/drawing/2014/main" id="{195DEEEB-D7F4-448F-BFFC-283AA5B52EA9}"/>
              </a:ext>
            </a:extLst>
          </p:cNvPr>
          <p:cNvPicPr>
            <a:picLocks noChangeAspect="1"/>
          </p:cNvPicPr>
          <p:nvPr/>
        </p:nvPicPr>
        <p:blipFill>
          <a:blip r:embed="rId7"/>
          <a:stretch>
            <a:fillRect/>
          </a:stretch>
        </p:blipFill>
        <p:spPr>
          <a:xfrm>
            <a:off x="735394" y="2162799"/>
            <a:ext cx="1790826" cy="2532401"/>
          </a:xfrm>
          <a:prstGeom prst="rect">
            <a:avLst/>
          </a:prstGeom>
        </p:spPr>
      </p:pic>
      <p:pic>
        <p:nvPicPr>
          <p:cNvPr id="1026" name="Picture 2" descr="Falling Down Love GIF by Barbara Pozzi">
            <a:extLst>
              <a:ext uri="{FF2B5EF4-FFF2-40B4-BE49-F238E27FC236}">
                <a16:creationId xmlns:a16="http://schemas.microsoft.com/office/drawing/2014/main" id="{F4E955D7-95F6-44D4-AA59-987C200F15BB}"/>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535997" y="421860"/>
            <a:ext cx="2813629" cy="211022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3E974B3-7932-47C7-850C-D53FFA01B306}"/>
              </a:ext>
            </a:extLst>
          </p:cNvPr>
          <p:cNvSpPr txBox="1"/>
          <p:nvPr/>
        </p:nvSpPr>
        <p:spPr>
          <a:xfrm>
            <a:off x="9812215" y="2664069"/>
            <a:ext cx="1790826" cy="1477328"/>
          </a:xfrm>
          <a:prstGeom prst="rect">
            <a:avLst/>
          </a:prstGeom>
          <a:noFill/>
        </p:spPr>
        <p:txBody>
          <a:bodyPr wrap="square" rtlCol="0">
            <a:spAutoFit/>
          </a:bodyPr>
          <a:lstStyle/>
          <a:p>
            <a:r>
              <a:rPr lang="el" dirty="0"/>
              <a:t>Σε αυτό το ηχητικό βιβλίο θα μάθετε περισσότερα για την κακοποίηση ηλικιωμένων.</a:t>
            </a:r>
          </a:p>
        </p:txBody>
      </p:sp>
      <p:pic>
        <p:nvPicPr>
          <p:cNvPr id="6" name="Σε αυτό το ηχητικό βιβλίο θα μ">
            <a:hlinkClick r:id="" action="ppaction://media"/>
            <a:extLst>
              <a:ext uri="{FF2B5EF4-FFF2-40B4-BE49-F238E27FC236}">
                <a16:creationId xmlns:a16="http://schemas.microsoft.com/office/drawing/2014/main" id="{6EDF1A0F-A50F-4941-988D-AEDE5062AF2E}"/>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369771" y="5022250"/>
            <a:ext cx="487363" cy="487363"/>
          </a:xfrm>
          <a:prstGeom prst="ellipse">
            <a:avLst/>
          </a:prstGeom>
          <a:ln>
            <a:noFill/>
          </a:ln>
          <a:effectLst>
            <a:softEdge rad="112500"/>
          </a:effectLst>
        </p:spPr>
      </p:pic>
    </p:spTree>
    <p:extLst>
      <p:ext uri="{BB962C8B-B14F-4D97-AF65-F5344CB8AC3E}">
        <p14:creationId xmlns:p14="http://schemas.microsoft.com/office/powerpoint/2010/main" val="694170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6"/>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D4124-DFE7-43AA-BF55-E4CC5008D42D}"/>
              </a:ext>
            </a:extLst>
          </p:cNvPr>
          <p:cNvPicPr>
            <a:picLocks noChangeAspect="1"/>
          </p:cNvPicPr>
          <p:nvPr/>
        </p:nvPicPr>
        <p:blipFill>
          <a:blip r:embed="rId4"/>
          <a:stretch>
            <a:fillRect/>
          </a:stretch>
        </p:blipFill>
        <p:spPr>
          <a:xfrm>
            <a:off x="54340" y="1877433"/>
            <a:ext cx="12083319" cy="3103133"/>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040EDD2-87AA-490C-976B-02DAB6B930C0}"/>
              </a:ext>
            </a:extLst>
          </p:cNvPr>
          <p:cNvSpPr txBox="1"/>
          <p:nvPr/>
        </p:nvSpPr>
        <p:spPr>
          <a:xfrm>
            <a:off x="2948664" y="2650108"/>
            <a:ext cx="5947791" cy="2308324"/>
          </a:xfrm>
          <a:prstGeom prst="rect">
            <a:avLst/>
          </a:prstGeom>
          <a:noFill/>
        </p:spPr>
        <p:txBody>
          <a:bodyPr wrap="square" rtlCol="0">
            <a:spAutoFit/>
          </a:bodyPr>
          <a:lstStyle/>
          <a:p>
            <a:pPr algn="just"/>
            <a:r>
              <a:rPr lang="el" sz="1800" dirty="0"/>
              <a:t>Ακόμη και σχετικά μικροτραυματισμοί μπορεί να προκαλέσουν σοβαρή και μόνιμη βλάβη ή ακόμα και θάνατο. Μια μελέτη παρακολούθησης 13 ετών διαπίστωσε ότι τα θύματα κακοποίησης ηλικιωμένων έχουν διπλάσιες πιθανότητες να πεθάνουν πρόωρα από τα άτομα που δεν είναι θύματα κακοποίησης.</a:t>
            </a:r>
          </a:p>
          <a:p>
            <a:pPr algn="just"/>
            <a:r>
              <a:rPr lang="el" sz="1800" dirty="0"/>
              <a:t>Η κακοποίηση ηλικιωμένων δεν είναι νέο φαινόμενο, αλλά η μελέτη της είναι σχετικά πρόσφατη.</a:t>
            </a:r>
            <a:endParaRPr lang="en-GB" dirty="0"/>
          </a:p>
        </p:txBody>
      </p:sp>
      <p:pic>
        <p:nvPicPr>
          <p:cNvPr id="19" name="Picture 18">
            <a:extLst>
              <a:ext uri="{FF2B5EF4-FFF2-40B4-BE49-F238E27FC236}">
                <a16:creationId xmlns:a16="http://schemas.microsoft.com/office/drawing/2014/main" id="{195DEEEB-D7F4-448F-BFFC-283AA5B52EA9}"/>
              </a:ext>
            </a:extLst>
          </p:cNvPr>
          <p:cNvPicPr>
            <a:picLocks noChangeAspect="1"/>
          </p:cNvPicPr>
          <p:nvPr/>
        </p:nvPicPr>
        <p:blipFill>
          <a:blip r:embed="rId7"/>
          <a:stretch>
            <a:fillRect/>
          </a:stretch>
        </p:blipFill>
        <p:spPr>
          <a:xfrm>
            <a:off x="735394" y="2162799"/>
            <a:ext cx="1790826" cy="2532401"/>
          </a:xfrm>
          <a:prstGeom prst="rect">
            <a:avLst/>
          </a:prstGeom>
        </p:spPr>
      </p:pic>
      <p:pic>
        <p:nvPicPr>
          <p:cNvPr id="1026" name="Picture 2" descr="Falling Down Love GIF by Barbara Pozzi">
            <a:extLst>
              <a:ext uri="{FF2B5EF4-FFF2-40B4-BE49-F238E27FC236}">
                <a16:creationId xmlns:a16="http://schemas.microsoft.com/office/drawing/2014/main" id="{F4E955D7-95F6-44D4-AA59-987C200F15BB}"/>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535997" y="421860"/>
            <a:ext cx="2813629" cy="211022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3E974B3-7932-47C7-850C-D53FFA01B306}"/>
              </a:ext>
            </a:extLst>
          </p:cNvPr>
          <p:cNvSpPr txBox="1"/>
          <p:nvPr/>
        </p:nvSpPr>
        <p:spPr>
          <a:xfrm>
            <a:off x="9812215" y="2664069"/>
            <a:ext cx="1790826" cy="1477328"/>
          </a:xfrm>
          <a:prstGeom prst="rect">
            <a:avLst/>
          </a:prstGeom>
          <a:noFill/>
        </p:spPr>
        <p:txBody>
          <a:bodyPr wrap="square" rtlCol="0">
            <a:spAutoFit/>
          </a:bodyPr>
          <a:lstStyle/>
          <a:p>
            <a:r>
              <a:rPr lang="el" dirty="0"/>
              <a:t>Σε αυτό το ηχητικό βιβλίο θα μάθετε περισσότερα για την κακοποίηση ηλικιωμένων.</a:t>
            </a:r>
          </a:p>
        </p:txBody>
      </p:sp>
      <p:pic>
        <p:nvPicPr>
          <p:cNvPr id="6" name="Σε αυτό το ηχητικό βιβλίο θα μ (1)">
            <a:hlinkClick r:id="" action="ppaction://media"/>
            <a:extLst>
              <a:ext uri="{FF2B5EF4-FFF2-40B4-BE49-F238E27FC236}">
                <a16:creationId xmlns:a16="http://schemas.microsoft.com/office/drawing/2014/main" id="{F16E9E21-2B38-4634-A453-75D58258C83A}"/>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526220" y="4958432"/>
            <a:ext cx="487363" cy="487363"/>
          </a:xfrm>
          <a:prstGeom prst="ellipse">
            <a:avLst/>
          </a:prstGeom>
          <a:ln>
            <a:noFill/>
          </a:ln>
          <a:effectLst>
            <a:softEdge rad="112500"/>
          </a:effectLst>
        </p:spPr>
      </p:pic>
    </p:spTree>
    <p:extLst>
      <p:ext uri="{BB962C8B-B14F-4D97-AF65-F5344CB8AC3E}">
        <p14:creationId xmlns:p14="http://schemas.microsoft.com/office/powerpoint/2010/main" val="2041385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6"/>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D4124-DFE7-43AA-BF55-E4CC5008D42D}"/>
              </a:ext>
            </a:extLst>
          </p:cNvPr>
          <p:cNvPicPr>
            <a:picLocks noChangeAspect="1"/>
          </p:cNvPicPr>
          <p:nvPr/>
        </p:nvPicPr>
        <p:blipFill>
          <a:blip r:embed="rId4"/>
          <a:stretch>
            <a:fillRect/>
          </a:stretch>
        </p:blipFill>
        <p:spPr>
          <a:xfrm>
            <a:off x="54340" y="1877433"/>
            <a:ext cx="12083319" cy="3103133"/>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040EDD2-87AA-490C-976B-02DAB6B930C0}"/>
              </a:ext>
            </a:extLst>
          </p:cNvPr>
          <p:cNvSpPr txBox="1"/>
          <p:nvPr/>
        </p:nvSpPr>
        <p:spPr>
          <a:xfrm>
            <a:off x="2948664" y="2571736"/>
            <a:ext cx="5947791" cy="3139321"/>
          </a:xfrm>
          <a:prstGeom prst="rect">
            <a:avLst/>
          </a:prstGeom>
          <a:noFill/>
        </p:spPr>
        <p:txBody>
          <a:bodyPr wrap="square" rtlCol="0">
            <a:spAutoFit/>
          </a:bodyPr>
          <a:lstStyle/>
          <a:p>
            <a:pPr algn="just"/>
            <a:r>
              <a:rPr lang="el" sz="1800" dirty="0"/>
              <a:t>Η έρευνα για την κακομεταχείριση ηλικιωμένων αναφέρθηκε για πρώτη φορά στον βρετανικό Τύπο ως «κακομεταχείριση των ηλικιωμένων» με βάση το μοντέλο των Υπηρεσιών Προστασίας Παιδιού και ελήφθη από ένα «ιδιωτικό οικογενειακό ζήτημα» στη δίωξη εγκλημάτων κατά των ηλικιωμένων. </a:t>
            </a:r>
          </a:p>
          <a:p>
            <a:pPr algn="just"/>
            <a:r>
              <a:rPr lang="el" sz="1800" dirty="0"/>
              <a:t>Με αργό ρυθμό, θεσπίζονται νόμοι για την προστασία των ηλικιωμένων και οι έρευνες που βασίζονται σε ιατροδικαστικά και ιατρικά στοιχεία διαμορφώνουν τον τρόπο με τον οποίο η παρέμβαση της κακοποίησης ηλικιωμένων εμφανίζεται σε όλες τις κοινωνίες.</a:t>
            </a:r>
            <a:endParaRPr lang="en-GB" dirty="0"/>
          </a:p>
        </p:txBody>
      </p:sp>
      <p:pic>
        <p:nvPicPr>
          <p:cNvPr id="19" name="Picture 18">
            <a:extLst>
              <a:ext uri="{FF2B5EF4-FFF2-40B4-BE49-F238E27FC236}">
                <a16:creationId xmlns:a16="http://schemas.microsoft.com/office/drawing/2014/main" id="{195DEEEB-D7F4-448F-BFFC-283AA5B52EA9}"/>
              </a:ext>
            </a:extLst>
          </p:cNvPr>
          <p:cNvPicPr>
            <a:picLocks noChangeAspect="1"/>
          </p:cNvPicPr>
          <p:nvPr/>
        </p:nvPicPr>
        <p:blipFill>
          <a:blip r:embed="rId7"/>
          <a:stretch>
            <a:fillRect/>
          </a:stretch>
        </p:blipFill>
        <p:spPr>
          <a:xfrm>
            <a:off x="735394" y="2162799"/>
            <a:ext cx="1790826" cy="2532401"/>
          </a:xfrm>
          <a:prstGeom prst="rect">
            <a:avLst/>
          </a:prstGeom>
        </p:spPr>
      </p:pic>
      <p:pic>
        <p:nvPicPr>
          <p:cNvPr id="1026" name="Picture 2" descr="Falling Down Love GIF by Barbara Pozzi">
            <a:extLst>
              <a:ext uri="{FF2B5EF4-FFF2-40B4-BE49-F238E27FC236}">
                <a16:creationId xmlns:a16="http://schemas.microsoft.com/office/drawing/2014/main" id="{F4E955D7-95F6-44D4-AA59-987C200F15BB}"/>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535997" y="421860"/>
            <a:ext cx="2813629" cy="211022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3E974B3-7932-47C7-850C-D53FFA01B306}"/>
              </a:ext>
            </a:extLst>
          </p:cNvPr>
          <p:cNvSpPr txBox="1"/>
          <p:nvPr/>
        </p:nvSpPr>
        <p:spPr>
          <a:xfrm>
            <a:off x="9812215" y="2664069"/>
            <a:ext cx="1790826" cy="1477328"/>
          </a:xfrm>
          <a:prstGeom prst="rect">
            <a:avLst/>
          </a:prstGeom>
          <a:noFill/>
        </p:spPr>
        <p:txBody>
          <a:bodyPr wrap="square" rtlCol="0">
            <a:spAutoFit/>
          </a:bodyPr>
          <a:lstStyle/>
          <a:p>
            <a:r>
              <a:rPr lang="el" dirty="0"/>
              <a:t>Σε αυτό το ηχητικό βιβλίο θα μάθετε περισσότερα για την κακοποίηση ηλικιωμένων.</a:t>
            </a:r>
          </a:p>
        </p:txBody>
      </p:sp>
      <p:pic>
        <p:nvPicPr>
          <p:cNvPr id="6" name="Σε αυτό το ηχητικό βιβλίο θα μ (2)">
            <a:hlinkClick r:id="" action="ppaction://media"/>
            <a:extLst>
              <a:ext uri="{FF2B5EF4-FFF2-40B4-BE49-F238E27FC236}">
                <a16:creationId xmlns:a16="http://schemas.microsoft.com/office/drawing/2014/main" id="{BF30DEA1-44B2-4B06-9F28-FA9F82F3E2FA}"/>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461301" y="5280933"/>
            <a:ext cx="487363" cy="487363"/>
          </a:xfrm>
          <a:prstGeom prst="ellipse">
            <a:avLst/>
          </a:prstGeom>
          <a:ln>
            <a:noFill/>
          </a:ln>
          <a:effectLst>
            <a:softEdge rad="112500"/>
          </a:effectLst>
        </p:spPr>
      </p:pic>
    </p:spTree>
    <p:extLst>
      <p:ext uri="{BB962C8B-B14F-4D97-AF65-F5344CB8AC3E}">
        <p14:creationId xmlns:p14="http://schemas.microsoft.com/office/powerpoint/2010/main" val="983102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6"/>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D4124-DFE7-43AA-BF55-E4CC5008D42D}"/>
              </a:ext>
            </a:extLst>
          </p:cNvPr>
          <p:cNvPicPr>
            <a:picLocks noChangeAspect="1"/>
          </p:cNvPicPr>
          <p:nvPr/>
        </p:nvPicPr>
        <p:blipFill>
          <a:blip r:embed="rId4"/>
          <a:stretch>
            <a:fillRect/>
          </a:stretch>
        </p:blipFill>
        <p:spPr>
          <a:xfrm>
            <a:off x="54340" y="1877433"/>
            <a:ext cx="12083319" cy="3103133"/>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040EDD2-87AA-490C-976B-02DAB6B930C0}"/>
              </a:ext>
            </a:extLst>
          </p:cNvPr>
          <p:cNvSpPr txBox="1"/>
          <p:nvPr/>
        </p:nvSpPr>
        <p:spPr>
          <a:xfrm>
            <a:off x="2948664" y="2806180"/>
            <a:ext cx="5947791" cy="1754326"/>
          </a:xfrm>
          <a:prstGeom prst="rect">
            <a:avLst/>
          </a:prstGeom>
          <a:noFill/>
        </p:spPr>
        <p:txBody>
          <a:bodyPr wrap="square" rtlCol="0">
            <a:spAutoFit/>
          </a:bodyPr>
          <a:lstStyle/>
          <a:p>
            <a:pPr algn="just"/>
            <a:r>
              <a:rPr lang="el" sz="1800" dirty="0"/>
              <a:t>Ενώ οι ηλικιωμένοι έχουν το δικαίωμα να ζουν όπως θέλουν, έχουν επίσης το δικαίωμα να ζουν χωρίς σωματική, ψυχική, ψυχολογική, οικονομική και σεξουαλική κακοποίηση. Αν και οι ορισμοί και οι περιγραφές ποικίλλουν, μελέτες για την κακομεταχείριση των ηλικιωμένων δημοσιεύονται σε μεγαλύτερους ρυθμούς και σε πολλές χώρες.</a:t>
            </a:r>
            <a:endParaRPr lang="en-GB" dirty="0"/>
          </a:p>
        </p:txBody>
      </p:sp>
      <p:pic>
        <p:nvPicPr>
          <p:cNvPr id="19" name="Picture 18">
            <a:extLst>
              <a:ext uri="{FF2B5EF4-FFF2-40B4-BE49-F238E27FC236}">
                <a16:creationId xmlns:a16="http://schemas.microsoft.com/office/drawing/2014/main" id="{195DEEEB-D7F4-448F-BFFC-283AA5B52EA9}"/>
              </a:ext>
            </a:extLst>
          </p:cNvPr>
          <p:cNvPicPr>
            <a:picLocks noChangeAspect="1"/>
          </p:cNvPicPr>
          <p:nvPr/>
        </p:nvPicPr>
        <p:blipFill>
          <a:blip r:embed="rId7"/>
          <a:stretch>
            <a:fillRect/>
          </a:stretch>
        </p:blipFill>
        <p:spPr>
          <a:xfrm>
            <a:off x="735394" y="2162799"/>
            <a:ext cx="1790826" cy="2532401"/>
          </a:xfrm>
          <a:prstGeom prst="rect">
            <a:avLst/>
          </a:prstGeom>
        </p:spPr>
      </p:pic>
      <p:pic>
        <p:nvPicPr>
          <p:cNvPr id="1026" name="Picture 2" descr="Falling Down Love GIF by Barbara Pozzi">
            <a:extLst>
              <a:ext uri="{FF2B5EF4-FFF2-40B4-BE49-F238E27FC236}">
                <a16:creationId xmlns:a16="http://schemas.microsoft.com/office/drawing/2014/main" id="{F4E955D7-95F6-44D4-AA59-987C200F15BB}"/>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535997" y="421860"/>
            <a:ext cx="2813629" cy="211022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3E974B3-7932-47C7-850C-D53FFA01B306}"/>
              </a:ext>
            </a:extLst>
          </p:cNvPr>
          <p:cNvSpPr txBox="1"/>
          <p:nvPr/>
        </p:nvSpPr>
        <p:spPr>
          <a:xfrm>
            <a:off x="9812215" y="2664069"/>
            <a:ext cx="1790826" cy="1477328"/>
          </a:xfrm>
          <a:prstGeom prst="rect">
            <a:avLst/>
          </a:prstGeom>
          <a:noFill/>
        </p:spPr>
        <p:txBody>
          <a:bodyPr wrap="square" rtlCol="0">
            <a:spAutoFit/>
          </a:bodyPr>
          <a:lstStyle/>
          <a:p>
            <a:r>
              <a:rPr lang="el" dirty="0"/>
              <a:t>Σε αυτό το ηχητικό βιβλίο θα μάθετε περισσότερα για την κακοποίηση ηλικιωμένων.</a:t>
            </a:r>
          </a:p>
        </p:txBody>
      </p:sp>
      <p:pic>
        <p:nvPicPr>
          <p:cNvPr id="6" name="Σε αυτό το ηχητικό βιβλίο θα μ (3)">
            <a:hlinkClick r:id="" action="ppaction://media"/>
            <a:extLst>
              <a:ext uri="{FF2B5EF4-FFF2-40B4-BE49-F238E27FC236}">
                <a16:creationId xmlns:a16="http://schemas.microsoft.com/office/drawing/2014/main" id="{3A64ABE3-09DD-442F-AFCF-4DD880DA44CA}"/>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844556" y="4493203"/>
            <a:ext cx="487363" cy="487363"/>
          </a:xfrm>
          <a:prstGeom prst="ellipse">
            <a:avLst/>
          </a:prstGeom>
          <a:ln>
            <a:noFill/>
          </a:ln>
          <a:effectLst>
            <a:softEdge rad="112500"/>
          </a:effectLst>
        </p:spPr>
      </p:pic>
    </p:spTree>
    <p:extLst>
      <p:ext uri="{BB962C8B-B14F-4D97-AF65-F5344CB8AC3E}">
        <p14:creationId xmlns:p14="http://schemas.microsoft.com/office/powerpoint/2010/main" val="4141180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6"/>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D4124-DFE7-43AA-BF55-E4CC5008D42D}"/>
              </a:ext>
            </a:extLst>
          </p:cNvPr>
          <p:cNvPicPr>
            <a:picLocks noChangeAspect="1"/>
          </p:cNvPicPr>
          <p:nvPr/>
        </p:nvPicPr>
        <p:blipFill>
          <a:blip r:embed="rId4"/>
          <a:stretch>
            <a:fillRect/>
          </a:stretch>
        </p:blipFill>
        <p:spPr>
          <a:xfrm>
            <a:off x="54340" y="1851166"/>
            <a:ext cx="12083319" cy="3103133"/>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040EDD2-87AA-490C-976B-02DAB6B930C0}"/>
              </a:ext>
            </a:extLst>
          </p:cNvPr>
          <p:cNvSpPr txBox="1"/>
          <p:nvPr/>
        </p:nvSpPr>
        <p:spPr>
          <a:xfrm>
            <a:off x="2969703" y="2664069"/>
            <a:ext cx="5947791" cy="2031325"/>
          </a:xfrm>
          <a:prstGeom prst="rect">
            <a:avLst/>
          </a:prstGeom>
          <a:noFill/>
        </p:spPr>
        <p:txBody>
          <a:bodyPr wrap="square" rtlCol="0">
            <a:spAutoFit/>
          </a:bodyPr>
          <a:lstStyle/>
          <a:p>
            <a:pPr algn="just"/>
            <a:r>
              <a:rPr lang="el" sz="1800" dirty="0"/>
              <a:t>Η κακοποίηση ηλικιωμένων είναι ένα παγκόσμιο πρόβλημα δημόσιας υγείας, που δεν περιορίζεται σε έναν μεμονωμένο πληθυσμό ή κοινότητα. Η ικανότητα τόσο των επαγγελματιών όσο και του κοινού να εντοπίζουν τον κίνδυνο και την ευπάθεια μπορεί να αυξήσει την ασφάλεια των ηλικιωμένων. Αν και η ίδια η γήρανση μπορεί να αυξήσει την ευαλωτότητα, δεν είναι όλοι οι ηλικιωμένοι σε θέση να αναγνωρίσουν ποια χαρακτηριστικά ή περιστάσεις μπορεί να τους θέσουν σε κίνδυνο κακοποίησης.</a:t>
            </a:r>
            <a:endParaRPr lang="en-GB" dirty="0"/>
          </a:p>
        </p:txBody>
      </p:sp>
      <p:pic>
        <p:nvPicPr>
          <p:cNvPr id="19" name="Picture 18">
            <a:extLst>
              <a:ext uri="{FF2B5EF4-FFF2-40B4-BE49-F238E27FC236}">
                <a16:creationId xmlns:a16="http://schemas.microsoft.com/office/drawing/2014/main" id="{195DEEEB-D7F4-448F-BFFC-283AA5B52EA9}"/>
              </a:ext>
            </a:extLst>
          </p:cNvPr>
          <p:cNvPicPr>
            <a:picLocks noChangeAspect="1"/>
          </p:cNvPicPr>
          <p:nvPr/>
        </p:nvPicPr>
        <p:blipFill>
          <a:blip r:embed="rId7"/>
          <a:stretch>
            <a:fillRect/>
          </a:stretch>
        </p:blipFill>
        <p:spPr>
          <a:xfrm>
            <a:off x="735394" y="2162799"/>
            <a:ext cx="1790826" cy="2532401"/>
          </a:xfrm>
          <a:prstGeom prst="rect">
            <a:avLst/>
          </a:prstGeom>
        </p:spPr>
      </p:pic>
      <p:pic>
        <p:nvPicPr>
          <p:cNvPr id="1026" name="Picture 2" descr="Falling Down Love GIF by Barbara Pozzi">
            <a:extLst>
              <a:ext uri="{FF2B5EF4-FFF2-40B4-BE49-F238E27FC236}">
                <a16:creationId xmlns:a16="http://schemas.microsoft.com/office/drawing/2014/main" id="{F4E955D7-95F6-44D4-AA59-987C200F15BB}"/>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535997" y="421860"/>
            <a:ext cx="2813629" cy="211022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3E974B3-7932-47C7-850C-D53FFA01B306}"/>
              </a:ext>
            </a:extLst>
          </p:cNvPr>
          <p:cNvSpPr txBox="1"/>
          <p:nvPr/>
        </p:nvSpPr>
        <p:spPr>
          <a:xfrm>
            <a:off x="9812215" y="2664069"/>
            <a:ext cx="1790826" cy="1477328"/>
          </a:xfrm>
          <a:prstGeom prst="rect">
            <a:avLst/>
          </a:prstGeom>
          <a:noFill/>
        </p:spPr>
        <p:txBody>
          <a:bodyPr wrap="square" rtlCol="0">
            <a:spAutoFit/>
          </a:bodyPr>
          <a:lstStyle/>
          <a:p>
            <a:r>
              <a:rPr lang="el" dirty="0"/>
              <a:t>Σε αυτό το ηχητικό βιβλίο θα μάθετε περισσότερα για την κακοποίηση ηλικιωμένων.</a:t>
            </a:r>
          </a:p>
        </p:txBody>
      </p:sp>
      <p:pic>
        <p:nvPicPr>
          <p:cNvPr id="6" name="Σε αυτό το ηχητικό βιβλίο θα μ (4)">
            <a:hlinkClick r:id="" action="ppaction://media"/>
            <a:extLst>
              <a:ext uri="{FF2B5EF4-FFF2-40B4-BE49-F238E27FC236}">
                <a16:creationId xmlns:a16="http://schemas.microsoft.com/office/drawing/2014/main" id="{1AF0CC25-631F-4073-8BEF-BE1716710F1D}"/>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482340" y="4840070"/>
            <a:ext cx="487363" cy="487363"/>
          </a:xfrm>
          <a:prstGeom prst="ellipse">
            <a:avLst/>
          </a:prstGeom>
          <a:ln>
            <a:noFill/>
          </a:ln>
          <a:effectLst>
            <a:softEdge rad="112500"/>
          </a:effectLst>
        </p:spPr>
      </p:pic>
    </p:spTree>
    <p:extLst>
      <p:ext uri="{BB962C8B-B14F-4D97-AF65-F5344CB8AC3E}">
        <p14:creationId xmlns:p14="http://schemas.microsoft.com/office/powerpoint/2010/main" val="175731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6"/>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D4124-DFE7-43AA-BF55-E4CC5008D42D}"/>
              </a:ext>
            </a:extLst>
          </p:cNvPr>
          <p:cNvPicPr>
            <a:picLocks noChangeAspect="1"/>
          </p:cNvPicPr>
          <p:nvPr/>
        </p:nvPicPr>
        <p:blipFill>
          <a:blip r:embed="rId4"/>
          <a:stretch>
            <a:fillRect/>
          </a:stretch>
        </p:blipFill>
        <p:spPr>
          <a:xfrm>
            <a:off x="54340" y="1877433"/>
            <a:ext cx="12083319" cy="3103133"/>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040EDD2-87AA-490C-976B-02DAB6B930C0}"/>
              </a:ext>
            </a:extLst>
          </p:cNvPr>
          <p:cNvSpPr txBox="1"/>
          <p:nvPr/>
        </p:nvSpPr>
        <p:spPr>
          <a:xfrm>
            <a:off x="2969703" y="2940874"/>
            <a:ext cx="5947791" cy="1754326"/>
          </a:xfrm>
          <a:prstGeom prst="rect">
            <a:avLst/>
          </a:prstGeom>
          <a:noFill/>
        </p:spPr>
        <p:txBody>
          <a:bodyPr wrap="square" rtlCol="0">
            <a:spAutoFit/>
          </a:bodyPr>
          <a:lstStyle/>
          <a:p>
            <a:pPr algn="just"/>
            <a:r>
              <a:rPr lang="el" sz="1800" dirty="0"/>
              <a:t>Η κακομεταχείριση μπορεί να συμβεί στο σπίτι του ηλικιωμένου ή σε ένα ίδρυμα, ή σε ένα εξειδικευμένο νοσηλευτικό ίδρυμα. Η δυνατότητα εντοπισμού τυχαίου τραυματισμού από κατάχρηση ή παραμέληση μπορεί να βοηθήσει τους επαγγελματίες του ιατρικού τομέα και τις αρχές επιβολής του νόμου εάν πρέπει να διεξαχθεί έρευνα.</a:t>
            </a:r>
            <a:endParaRPr lang="en-GB" dirty="0"/>
          </a:p>
        </p:txBody>
      </p:sp>
      <p:pic>
        <p:nvPicPr>
          <p:cNvPr id="19" name="Picture 18">
            <a:extLst>
              <a:ext uri="{FF2B5EF4-FFF2-40B4-BE49-F238E27FC236}">
                <a16:creationId xmlns:a16="http://schemas.microsoft.com/office/drawing/2014/main" id="{195DEEEB-D7F4-448F-BFFC-283AA5B52EA9}"/>
              </a:ext>
            </a:extLst>
          </p:cNvPr>
          <p:cNvPicPr>
            <a:picLocks noChangeAspect="1"/>
          </p:cNvPicPr>
          <p:nvPr/>
        </p:nvPicPr>
        <p:blipFill>
          <a:blip r:embed="rId7"/>
          <a:stretch>
            <a:fillRect/>
          </a:stretch>
        </p:blipFill>
        <p:spPr>
          <a:xfrm>
            <a:off x="735394" y="2162799"/>
            <a:ext cx="1790826" cy="2532401"/>
          </a:xfrm>
          <a:prstGeom prst="rect">
            <a:avLst/>
          </a:prstGeom>
        </p:spPr>
      </p:pic>
      <p:pic>
        <p:nvPicPr>
          <p:cNvPr id="1026" name="Picture 2" descr="Falling Down Love GIF by Barbara Pozzi">
            <a:extLst>
              <a:ext uri="{FF2B5EF4-FFF2-40B4-BE49-F238E27FC236}">
                <a16:creationId xmlns:a16="http://schemas.microsoft.com/office/drawing/2014/main" id="{F4E955D7-95F6-44D4-AA59-987C200F15BB}"/>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535997" y="421860"/>
            <a:ext cx="2813629" cy="211022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3E974B3-7932-47C7-850C-D53FFA01B306}"/>
              </a:ext>
            </a:extLst>
          </p:cNvPr>
          <p:cNvSpPr txBox="1"/>
          <p:nvPr/>
        </p:nvSpPr>
        <p:spPr>
          <a:xfrm>
            <a:off x="9812215" y="2664069"/>
            <a:ext cx="1790826" cy="1477328"/>
          </a:xfrm>
          <a:prstGeom prst="rect">
            <a:avLst/>
          </a:prstGeom>
          <a:noFill/>
        </p:spPr>
        <p:txBody>
          <a:bodyPr wrap="square" rtlCol="0">
            <a:spAutoFit/>
          </a:bodyPr>
          <a:lstStyle/>
          <a:p>
            <a:r>
              <a:rPr lang="el" dirty="0"/>
              <a:t>Σε αυτό το ηχητικό βιβλίο θα μάθετε περισσότερα για την κακοποίηση ηλικιωμένων.</a:t>
            </a:r>
          </a:p>
        </p:txBody>
      </p:sp>
      <p:pic>
        <p:nvPicPr>
          <p:cNvPr id="6" name="Σε αυτό το ηχητικό βιβλίο θα μ (5)">
            <a:hlinkClick r:id="" action="ppaction://media"/>
            <a:extLst>
              <a:ext uri="{FF2B5EF4-FFF2-40B4-BE49-F238E27FC236}">
                <a16:creationId xmlns:a16="http://schemas.microsoft.com/office/drawing/2014/main" id="{D251E09E-4986-4C3B-BE02-FCE2687E5E1D}"/>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564320" y="4635886"/>
            <a:ext cx="487363" cy="487363"/>
          </a:xfrm>
          <a:prstGeom prst="ellipse">
            <a:avLst/>
          </a:prstGeom>
          <a:ln>
            <a:noFill/>
          </a:ln>
          <a:effectLst>
            <a:softEdge rad="112500"/>
          </a:effectLst>
        </p:spPr>
      </p:pic>
    </p:spTree>
    <p:extLst>
      <p:ext uri="{BB962C8B-B14F-4D97-AF65-F5344CB8AC3E}">
        <p14:creationId xmlns:p14="http://schemas.microsoft.com/office/powerpoint/2010/main" val="259916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6"/>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4CD4124-DFE7-43AA-BF55-E4CC5008D42D}"/>
              </a:ext>
            </a:extLst>
          </p:cNvPr>
          <p:cNvPicPr>
            <a:picLocks noChangeAspect="1"/>
          </p:cNvPicPr>
          <p:nvPr/>
        </p:nvPicPr>
        <p:blipFill>
          <a:blip r:embed="rId4"/>
          <a:stretch>
            <a:fillRect/>
          </a:stretch>
        </p:blipFill>
        <p:spPr>
          <a:xfrm>
            <a:off x="54340" y="1877433"/>
            <a:ext cx="12083319" cy="3103133"/>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sp>
        <p:nvSpPr>
          <p:cNvPr id="3" name="TextBox 2">
            <a:extLst>
              <a:ext uri="{FF2B5EF4-FFF2-40B4-BE49-F238E27FC236}">
                <a16:creationId xmlns:a16="http://schemas.microsoft.com/office/drawing/2014/main" id="{E040EDD2-87AA-490C-976B-02DAB6B930C0}"/>
              </a:ext>
            </a:extLst>
          </p:cNvPr>
          <p:cNvSpPr txBox="1"/>
          <p:nvPr/>
        </p:nvSpPr>
        <p:spPr>
          <a:xfrm>
            <a:off x="2969703" y="2940874"/>
            <a:ext cx="5947791" cy="1754326"/>
          </a:xfrm>
          <a:prstGeom prst="rect">
            <a:avLst/>
          </a:prstGeom>
          <a:noFill/>
        </p:spPr>
        <p:txBody>
          <a:bodyPr wrap="square" rtlCol="0">
            <a:spAutoFit/>
          </a:bodyPr>
          <a:lstStyle/>
          <a:p>
            <a:pPr algn="just"/>
            <a:r>
              <a:rPr lang="el" sz="1800" dirty="0"/>
              <a:t>Η κατάλληλη τεκμηρίωση μπορεί να βοηθήσει στη διερεύνηση και </a:t>
            </a:r>
            <a:r>
              <a:rPr lang="el" dirty="0"/>
              <a:t>την </a:t>
            </a:r>
            <a:r>
              <a:rPr lang="el" sz="1800" dirty="0"/>
              <a:t>πολιτιστική ικανότητα με διαφορετικούς πληθυσμούς, επίσης βοηθά να διασφαλιστεί ότι η τεκμηρίωση είναι ακριβής. Η γνώση των πηγών βοήθειας σε πολλαπλά επίπεδα, από τοπικό έως ομοσπονδιακό, μπορεί να βοηθήσει στην έγκαιρη παρέμβαση της κατάχρησης.</a:t>
            </a:r>
            <a:endParaRPr lang="en-GB" dirty="0"/>
          </a:p>
        </p:txBody>
      </p:sp>
      <p:pic>
        <p:nvPicPr>
          <p:cNvPr id="19" name="Picture 18">
            <a:extLst>
              <a:ext uri="{FF2B5EF4-FFF2-40B4-BE49-F238E27FC236}">
                <a16:creationId xmlns:a16="http://schemas.microsoft.com/office/drawing/2014/main" id="{195DEEEB-D7F4-448F-BFFC-283AA5B52EA9}"/>
              </a:ext>
            </a:extLst>
          </p:cNvPr>
          <p:cNvPicPr>
            <a:picLocks noChangeAspect="1"/>
          </p:cNvPicPr>
          <p:nvPr/>
        </p:nvPicPr>
        <p:blipFill>
          <a:blip r:embed="rId7"/>
          <a:stretch>
            <a:fillRect/>
          </a:stretch>
        </p:blipFill>
        <p:spPr>
          <a:xfrm>
            <a:off x="735394" y="2162799"/>
            <a:ext cx="1790826" cy="2532401"/>
          </a:xfrm>
          <a:prstGeom prst="rect">
            <a:avLst/>
          </a:prstGeom>
        </p:spPr>
      </p:pic>
      <p:pic>
        <p:nvPicPr>
          <p:cNvPr id="1026" name="Picture 2" descr="Falling Down Love GIF by Barbara Pozzi">
            <a:extLst>
              <a:ext uri="{FF2B5EF4-FFF2-40B4-BE49-F238E27FC236}">
                <a16:creationId xmlns:a16="http://schemas.microsoft.com/office/drawing/2014/main" id="{F4E955D7-95F6-44D4-AA59-987C200F15BB}"/>
              </a:ext>
            </a:extLst>
          </p:cNvPr>
          <p:cNvPicPr>
            <a:picLocks noChangeAspect="1" noChangeArrowheads="1" noCrop="1"/>
          </p:cNvPicPr>
          <p:nvPr/>
        </p:nvPicPr>
        <p:blipFill>
          <a:blip r:embed="rId8">
            <a:extLst>
              <a:ext uri="{28A0092B-C50C-407E-A947-70E740481C1C}">
                <a14:useLocalDpi xmlns:a14="http://schemas.microsoft.com/office/drawing/2010/main" val="0"/>
              </a:ext>
            </a:extLst>
          </a:blip>
          <a:srcRect/>
          <a:stretch>
            <a:fillRect/>
          </a:stretch>
        </p:blipFill>
        <p:spPr bwMode="auto">
          <a:xfrm>
            <a:off x="6535997" y="421860"/>
            <a:ext cx="2813629" cy="211022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3E974B3-7932-47C7-850C-D53FFA01B306}"/>
              </a:ext>
            </a:extLst>
          </p:cNvPr>
          <p:cNvSpPr txBox="1"/>
          <p:nvPr/>
        </p:nvSpPr>
        <p:spPr>
          <a:xfrm>
            <a:off x="9812215" y="2664069"/>
            <a:ext cx="1790826" cy="1477328"/>
          </a:xfrm>
          <a:prstGeom prst="rect">
            <a:avLst/>
          </a:prstGeom>
          <a:noFill/>
        </p:spPr>
        <p:txBody>
          <a:bodyPr wrap="square" rtlCol="0">
            <a:spAutoFit/>
          </a:bodyPr>
          <a:lstStyle/>
          <a:p>
            <a:r>
              <a:rPr lang="el" dirty="0"/>
              <a:t>Σε αυτό το ηχητικό βιβλίο θα μάθετε περισσότερα για την κακοποίηση ηλικιωμένων.</a:t>
            </a:r>
          </a:p>
        </p:txBody>
      </p:sp>
      <p:pic>
        <p:nvPicPr>
          <p:cNvPr id="6" name="Σε αυτό το ηχητικό βιβλίο θα μ (6)">
            <a:hlinkClick r:id="" action="ppaction://media"/>
            <a:extLst>
              <a:ext uri="{FF2B5EF4-FFF2-40B4-BE49-F238E27FC236}">
                <a16:creationId xmlns:a16="http://schemas.microsoft.com/office/drawing/2014/main" id="{7F8211F7-1827-4B93-B57B-87C26C4E6314}"/>
              </a:ext>
            </a:extLst>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2726021" y="4736884"/>
            <a:ext cx="487363" cy="487363"/>
          </a:xfrm>
          <a:prstGeom prst="ellipse">
            <a:avLst/>
          </a:prstGeom>
          <a:ln>
            <a:noFill/>
          </a:ln>
          <a:effectLst>
            <a:softEdge rad="112500"/>
          </a:effectLst>
        </p:spPr>
      </p:pic>
    </p:spTree>
    <p:extLst>
      <p:ext uri="{BB962C8B-B14F-4D97-AF65-F5344CB8AC3E}">
        <p14:creationId xmlns:p14="http://schemas.microsoft.com/office/powerpoint/2010/main" val="1505099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6"/>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9E441C3-635B-5042-BB61-7EFB6B8BBA30}"/>
              </a:ext>
            </a:extLst>
          </p:cNvPr>
          <p:cNvPicPr>
            <a:picLocks noChangeAspect="1"/>
          </p:cNvPicPr>
          <p:nvPr/>
        </p:nvPicPr>
        <p:blipFill>
          <a:blip r:embed="rId2"/>
          <a:stretch>
            <a:fillRect/>
          </a:stretch>
        </p:blipFill>
        <p:spPr>
          <a:xfrm>
            <a:off x="685667" y="5404853"/>
            <a:ext cx="3842093" cy="1100069"/>
          </a:xfrm>
          <a:prstGeom prst="rect">
            <a:avLst/>
          </a:prstGeom>
        </p:spPr>
      </p:pic>
      <p:sp>
        <p:nvSpPr>
          <p:cNvPr id="9" name="TextBox 8">
            <a:extLst>
              <a:ext uri="{FF2B5EF4-FFF2-40B4-BE49-F238E27FC236}">
                <a16:creationId xmlns:a16="http://schemas.microsoft.com/office/drawing/2014/main" id="{807D66F0-42A7-3E42-B51B-728AD87A5260}"/>
              </a:ext>
            </a:extLst>
          </p:cNvPr>
          <p:cNvSpPr txBox="1"/>
          <p:nvPr/>
        </p:nvSpPr>
        <p:spPr>
          <a:xfrm>
            <a:off x="4775410" y="5800865"/>
            <a:ext cx="5225973" cy="646331"/>
          </a:xfrm>
          <a:prstGeom prst="rect">
            <a:avLst/>
          </a:prstGeom>
          <a:noFill/>
        </p:spPr>
        <p:txBody>
          <a:bodyPr wrap="square" rtlCol="0">
            <a:spAutoFit/>
          </a:bodyPr>
          <a:lstStyle/>
          <a:p>
            <a:r>
              <a:rPr lang="el" sz="900" dirty="0">
                <a:latin typeface="Arial" panose="020B0604020202020204" pitchFamily="34" charset="0"/>
                <a:cs typeface="Arial" panose="020B0604020202020204" pitchFamily="34" charset="0"/>
              </a:rPr>
              <a:t>"Η υποστήριξη της Ευρωπαϊκής Επιτροπής για την παραγωγή αυτής της δημοσίευσης δεν συνιστά έγκριση του περιεχομένου, το οποίο αντικατοπτρίζει μόνο τις απόψεις των συγγραφέων και η Επιτροπή δεν μπορεί να θεωρηθεί υπεύθυνη για οποιαδήποτε χρήση των πληροφοριών που περιέχονται σε αυτήν."</a:t>
            </a:r>
          </a:p>
          <a:p>
            <a:endParaRPr lang="en-US" sz="900" dirty="0">
              <a:latin typeface="Arial" panose="020B0604020202020204" pitchFamily="34" charset="0"/>
              <a:cs typeface="Arial" panose="020B0604020202020204" pitchFamily="34" charset="0"/>
            </a:endParaRPr>
          </a:p>
        </p:txBody>
      </p:sp>
      <p:pic>
        <p:nvPicPr>
          <p:cNvPr id="2" name="Picture 1" descr="Logo&#10;&#10;Description automatically generated">
            <a:extLst>
              <a:ext uri="{FF2B5EF4-FFF2-40B4-BE49-F238E27FC236}">
                <a16:creationId xmlns:a16="http://schemas.microsoft.com/office/drawing/2014/main" id="{EADF125F-3785-42C7-B37B-68A55959A148}"/>
              </a:ext>
            </a:extLst>
          </p:cNvPr>
          <p:cNvPicPr>
            <a:picLocks noChangeAspect="1"/>
          </p:cNvPicPr>
          <p:nvPr/>
        </p:nvPicPr>
        <p:blipFill>
          <a:blip r:embed="rId3"/>
          <a:stretch>
            <a:fillRect/>
          </a:stretch>
        </p:blipFill>
        <p:spPr>
          <a:xfrm>
            <a:off x="1661833" y="484553"/>
            <a:ext cx="9126982" cy="2347636"/>
          </a:xfrm>
          <a:prstGeom prst="rect">
            <a:avLst/>
          </a:prstGeom>
        </p:spPr>
      </p:pic>
      <p:pic>
        <p:nvPicPr>
          <p:cNvPr id="5" name="Picture 4" descr="Logo&#10;&#10;Description automatically generated">
            <a:extLst>
              <a:ext uri="{FF2B5EF4-FFF2-40B4-BE49-F238E27FC236}">
                <a16:creationId xmlns:a16="http://schemas.microsoft.com/office/drawing/2014/main" id="{01AADBE4-8C29-4F31-B015-B9B6B22B4321}"/>
              </a:ext>
            </a:extLst>
          </p:cNvPr>
          <p:cNvPicPr>
            <a:picLocks noChangeAspect="1"/>
          </p:cNvPicPr>
          <p:nvPr/>
        </p:nvPicPr>
        <p:blipFill>
          <a:blip r:embed="rId4"/>
          <a:stretch>
            <a:fillRect/>
          </a:stretch>
        </p:blipFill>
        <p:spPr>
          <a:xfrm>
            <a:off x="6293938" y="3151829"/>
            <a:ext cx="1768022" cy="1768022"/>
          </a:xfrm>
          <a:prstGeom prst="rect">
            <a:avLst/>
          </a:prstGeom>
        </p:spPr>
      </p:pic>
      <p:pic>
        <p:nvPicPr>
          <p:cNvPr id="10" name="Picture 9" descr="Logo&#10;&#10;Description automatically generated">
            <a:extLst>
              <a:ext uri="{FF2B5EF4-FFF2-40B4-BE49-F238E27FC236}">
                <a16:creationId xmlns:a16="http://schemas.microsoft.com/office/drawing/2014/main" id="{CE2B6AE9-5474-4983-AB9A-5A1D8440CDC7}"/>
              </a:ext>
            </a:extLst>
          </p:cNvPr>
          <p:cNvPicPr>
            <a:picLocks noChangeAspect="1"/>
          </p:cNvPicPr>
          <p:nvPr/>
        </p:nvPicPr>
        <p:blipFill>
          <a:blip r:embed="rId5"/>
          <a:stretch>
            <a:fillRect/>
          </a:stretch>
        </p:blipFill>
        <p:spPr>
          <a:xfrm>
            <a:off x="9123983" y="4018273"/>
            <a:ext cx="2600657" cy="1296214"/>
          </a:xfrm>
          <a:prstGeom prst="rect">
            <a:avLst/>
          </a:prstGeom>
        </p:spPr>
      </p:pic>
      <p:pic>
        <p:nvPicPr>
          <p:cNvPr id="20" name="Picture 19" descr="A close up of a sign&#10;&#10;Description automatically generated">
            <a:extLst>
              <a:ext uri="{FF2B5EF4-FFF2-40B4-BE49-F238E27FC236}">
                <a16:creationId xmlns:a16="http://schemas.microsoft.com/office/drawing/2014/main" id="{33F577F2-335F-4EF7-8A45-402250157E75}"/>
              </a:ext>
            </a:extLst>
          </p:cNvPr>
          <p:cNvPicPr>
            <a:picLocks noChangeAspect="1"/>
          </p:cNvPicPr>
          <p:nvPr/>
        </p:nvPicPr>
        <p:blipFill>
          <a:blip r:embed="rId6"/>
          <a:stretch>
            <a:fillRect/>
          </a:stretch>
        </p:blipFill>
        <p:spPr>
          <a:xfrm>
            <a:off x="4010116" y="3180677"/>
            <a:ext cx="1348499" cy="1936239"/>
          </a:xfrm>
          <a:prstGeom prst="rect">
            <a:avLst/>
          </a:prstGeom>
        </p:spPr>
      </p:pic>
      <p:pic>
        <p:nvPicPr>
          <p:cNvPr id="22" name="Picture 21" descr="Logo&#10;&#10;Description automatically generated">
            <a:extLst>
              <a:ext uri="{FF2B5EF4-FFF2-40B4-BE49-F238E27FC236}">
                <a16:creationId xmlns:a16="http://schemas.microsoft.com/office/drawing/2014/main" id="{47DE0931-0B96-418B-9BBE-2979FE35D7D9}"/>
              </a:ext>
            </a:extLst>
          </p:cNvPr>
          <p:cNvPicPr>
            <a:picLocks noChangeAspect="1"/>
          </p:cNvPicPr>
          <p:nvPr/>
        </p:nvPicPr>
        <p:blipFill>
          <a:blip r:embed="rId7"/>
          <a:stretch>
            <a:fillRect/>
          </a:stretch>
        </p:blipFill>
        <p:spPr>
          <a:xfrm>
            <a:off x="1087302" y="4148796"/>
            <a:ext cx="1840487" cy="619631"/>
          </a:xfrm>
          <a:prstGeom prst="rect">
            <a:avLst/>
          </a:prstGeom>
        </p:spPr>
      </p:pic>
      <p:pic>
        <p:nvPicPr>
          <p:cNvPr id="24" name="Picture 23" descr="A picture containing drawing, sign&#10;&#10;Description automatically generated">
            <a:extLst>
              <a:ext uri="{FF2B5EF4-FFF2-40B4-BE49-F238E27FC236}">
                <a16:creationId xmlns:a16="http://schemas.microsoft.com/office/drawing/2014/main" id="{ACDF5DB2-C92F-49AA-A604-F53591E81CF1}"/>
              </a:ext>
            </a:extLst>
          </p:cNvPr>
          <p:cNvPicPr>
            <a:picLocks noChangeAspect="1"/>
          </p:cNvPicPr>
          <p:nvPr/>
        </p:nvPicPr>
        <p:blipFill>
          <a:blip r:embed="rId8"/>
          <a:stretch>
            <a:fillRect/>
          </a:stretch>
        </p:blipFill>
        <p:spPr>
          <a:xfrm>
            <a:off x="847529" y="3180677"/>
            <a:ext cx="2080260" cy="609219"/>
          </a:xfrm>
          <a:prstGeom prst="rect">
            <a:avLst/>
          </a:prstGeom>
        </p:spPr>
      </p:pic>
      <p:pic>
        <p:nvPicPr>
          <p:cNvPr id="26" name="Picture 25" descr="Icon&#10;&#10;Description automatically generated">
            <a:extLst>
              <a:ext uri="{FF2B5EF4-FFF2-40B4-BE49-F238E27FC236}">
                <a16:creationId xmlns:a16="http://schemas.microsoft.com/office/drawing/2014/main" id="{212746AA-9165-4163-B5F7-7A5A30C16232}"/>
              </a:ext>
            </a:extLst>
          </p:cNvPr>
          <p:cNvPicPr>
            <a:picLocks noChangeAspect="1"/>
          </p:cNvPicPr>
          <p:nvPr/>
        </p:nvPicPr>
        <p:blipFill>
          <a:blip r:embed="rId9"/>
          <a:stretch>
            <a:fillRect/>
          </a:stretch>
        </p:blipFill>
        <p:spPr>
          <a:xfrm>
            <a:off x="9123983" y="3011416"/>
            <a:ext cx="2345959" cy="888436"/>
          </a:xfrm>
          <a:prstGeom prst="rect">
            <a:avLst/>
          </a:prstGeom>
        </p:spPr>
      </p:pic>
    </p:spTree>
    <p:extLst>
      <p:ext uri="{BB962C8B-B14F-4D97-AF65-F5344CB8AC3E}">
        <p14:creationId xmlns:p14="http://schemas.microsoft.com/office/powerpoint/2010/main" val="79497281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2157</TotalTime>
  <Words>567</Words>
  <Application>Microsoft Office PowerPoint</Application>
  <PresentationFormat>Widescreen</PresentationFormat>
  <Paragraphs>18</Paragraphs>
  <Slides>9</Slides>
  <Notes>0</Notes>
  <HiddenSlides>0</HiddenSlides>
  <MMClips>8</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Arial Rounded MT Bold</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FIPL4</dc:creator>
  <cp:lastModifiedBy>admin</cp:lastModifiedBy>
  <cp:revision>34</cp:revision>
  <dcterms:created xsi:type="dcterms:W3CDTF">2020-10-05T11:11:44Z</dcterms:created>
  <dcterms:modified xsi:type="dcterms:W3CDTF">2022-03-17T07:27:28Z</dcterms:modified>
</cp:coreProperties>
</file>