
<file path=[Content_Types].xml><?xml version="1.0" encoding="utf-8"?>
<Types xmlns="http://schemas.openxmlformats.org/package/2006/content-types">
  <Default Extension="gif" ContentType="image/gif"/>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4" roundtripDataSignature="AMtx7mhTxi3CVCD9DTIbFOPqRxC5j6AXO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744"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1" name="Google Shape;9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5" name="Google Shape;105;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9" name="Google Shape;11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3" name="Google Shape;133;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1" name="Google Shape;16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9" name="Google Shape;189;p9: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11"/>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11"/>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20"/>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2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2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21"/>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21"/>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2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1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1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13"/>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13"/>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1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1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1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14"/>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14"/>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1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1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1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15"/>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15"/>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15"/>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15"/>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15"/>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1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1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1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1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1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1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1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1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1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18"/>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18"/>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1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1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1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9"/>
          <p:cNvSpPr>
            <a:spLocks noGrp="1"/>
          </p:cNvSpPr>
          <p:nvPr>
            <p:ph type="pic" idx="2"/>
          </p:nvPr>
        </p:nvSpPr>
        <p:spPr>
          <a:xfrm>
            <a:off x="5183188" y="987425"/>
            <a:ext cx="6172200" cy="4873625"/>
          </a:xfrm>
          <a:prstGeom prst="rect">
            <a:avLst/>
          </a:prstGeom>
          <a:noFill/>
          <a:ln>
            <a:noFill/>
          </a:ln>
        </p:spPr>
      </p:sp>
      <p:sp>
        <p:nvSpPr>
          <p:cNvPr id="64" name="Google Shape;64;p19"/>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l-G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l-GR"/>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3.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2.xml"/><Relationship Id="rId9" Type="http://schemas.openxmlformats.org/officeDocument/2006/relationships/image" Target="../media/image6.gif"/></Relationships>
</file>

<file path=ppt/slides/_rels/slide3.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3.xml"/><Relationship Id="rId9" Type="http://schemas.openxmlformats.org/officeDocument/2006/relationships/image" Target="../media/image6.gif"/></Relationships>
</file>

<file path=ppt/slides/_rels/slide4.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4.xml"/><Relationship Id="rId9" Type="http://schemas.openxmlformats.org/officeDocument/2006/relationships/image" Target="../media/image6.gif"/></Relationships>
</file>

<file path=ppt/slides/_rels/slide5.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5.xml"/><Relationship Id="rId9" Type="http://schemas.openxmlformats.org/officeDocument/2006/relationships/image" Target="../media/image6.gif"/></Relationships>
</file>

<file path=ppt/slides/_rels/slide6.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6.xml"/><Relationship Id="rId9" Type="http://schemas.openxmlformats.org/officeDocument/2006/relationships/image" Target="../media/image6.gif"/></Relationships>
</file>

<file path=ppt/slides/_rels/slide7.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7.xml"/><Relationship Id="rId9" Type="http://schemas.openxmlformats.org/officeDocument/2006/relationships/image" Target="../media/image6.gif"/></Relationships>
</file>

<file path=ppt/slides/_rels/slide8.xml.rels><?xml version="1.0" encoding="UTF-8" standalone="yes"?>
<Relationships xmlns="http://schemas.openxmlformats.org/package/2006/relationships"><Relationship Id="rId8" Type="http://schemas.openxmlformats.org/officeDocument/2006/relationships/image" Target="../media/image5.gif"/><Relationship Id="rId3" Type="http://schemas.openxmlformats.org/officeDocument/2006/relationships/slideLayout" Target="../slideLayouts/slideLayout2.xml"/><Relationship Id="rId7" Type="http://schemas.openxmlformats.org/officeDocument/2006/relationships/image" Target="../media/image2.png"/><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1.png"/><Relationship Id="rId11" Type="http://schemas.openxmlformats.org/officeDocument/2006/relationships/image" Target="../media/image3.png"/><Relationship Id="rId5" Type="http://schemas.openxmlformats.org/officeDocument/2006/relationships/image" Target="../media/image4.jpg"/><Relationship Id="rId10" Type="http://schemas.openxmlformats.org/officeDocument/2006/relationships/image" Target="../media/image7.gif"/><Relationship Id="rId4" Type="http://schemas.openxmlformats.org/officeDocument/2006/relationships/notesSlide" Target="../notesSlides/notesSlide8.xml"/><Relationship Id="rId9" Type="http://schemas.openxmlformats.org/officeDocument/2006/relationships/image" Target="../media/image6.gif"/></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png"/><Relationship Id="rId7"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2.png"/><Relationship Id="rId9"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4705"/>
              </a:srgbClr>
            </a:gs>
            <a:gs pos="100000">
              <a:srgbClr val="009CDD">
                <a:alpha val="24705"/>
              </a:srgbClr>
            </a:gs>
          </a:gsLst>
          <a:lin ang="5400000" scaled="0"/>
        </a:gradFill>
        <a:effectLst/>
      </p:bgPr>
    </p:bg>
    <p:spTree>
      <p:nvGrpSpPr>
        <p:cNvPr id="1" name="Shape 83"/>
        <p:cNvGrpSpPr/>
        <p:nvPr/>
      </p:nvGrpSpPr>
      <p:grpSpPr>
        <a:xfrm>
          <a:off x="0" y="0"/>
          <a:ext cx="0" cy="0"/>
          <a:chOff x="0" y="0"/>
          <a:chExt cx="0" cy="0"/>
        </a:xfrm>
      </p:grpSpPr>
      <p:grpSp>
        <p:nvGrpSpPr>
          <p:cNvPr id="84" name="Google Shape;84;p1"/>
          <p:cNvGrpSpPr/>
          <p:nvPr/>
        </p:nvGrpSpPr>
        <p:grpSpPr>
          <a:xfrm>
            <a:off x="62446" y="5923729"/>
            <a:ext cx="3095986" cy="855907"/>
            <a:chOff x="9452113" y="5974207"/>
            <a:chExt cx="2739887" cy="784485"/>
          </a:xfrm>
        </p:grpSpPr>
        <p:sp>
          <p:nvSpPr>
            <p:cNvPr id="85" name="Google Shape;85;p1"/>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86" name="Google Shape;86;p1"/>
            <p:cNvPicPr preferRelativeResize="0"/>
            <p:nvPr/>
          </p:nvPicPr>
          <p:blipFill rotWithShape="1">
            <a:blip r:embed="rId5">
              <a:alphaModFix/>
            </a:blip>
            <a:srcRect/>
            <a:stretch/>
          </p:blipFill>
          <p:spPr>
            <a:xfrm>
              <a:off x="9452113" y="5974207"/>
              <a:ext cx="2739887" cy="784485"/>
            </a:xfrm>
            <a:prstGeom prst="rect">
              <a:avLst/>
            </a:prstGeom>
            <a:noFill/>
            <a:ln>
              <a:noFill/>
            </a:ln>
          </p:spPr>
        </p:pic>
      </p:grpSp>
      <p:pic>
        <p:nvPicPr>
          <p:cNvPr id="87" name="Google Shape;87;p1" descr="Logo&#10;&#10;Description automatically generated"/>
          <p:cNvPicPr preferRelativeResize="0"/>
          <p:nvPr/>
        </p:nvPicPr>
        <p:blipFill rotWithShape="1">
          <a:blip r:embed="rId6">
            <a:alphaModFix/>
          </a:blip>
          <a:srcRect/>
          <a:stretch/>
        </p:blipFill>
        <p:spPr>
          <a:xfrm>
            <a:off x="399953" y="513791"/>
            <a:ext cx="8575002" cy="2205657"/>
          </a:xfrm>
          <a:prstGeom prst="rect">
            <a:avLst/>
          </a:prstGeom>
          <a:noFill/>
          <a:ln>
            <a:noFill/>
          </a:ln>
        </p:spPr>
      </p:pic>
      <p:sp>
        <p:nvSpPr>
          <p:cNvPr id="88" name="Google Shape;88;p1"/>
          <p:cNvSpPr txBox="1"/>
          <p:nvPr/>
        </p:nvSpPr>
        <p:spPr>
          <a:xfrm>
            <a:off x="4934243" y="3767328"/>
            <a:ext cx="622495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1800" b="0" i="0" u="none" strike="noStrike" cap="none" dirty="0">
                <a:solidFill>
                  <a:schemeClr val="dk1"/>
                </a:solidFill>
                <a:latin typeface="Calibri"/>
                <a:ea typeface="Calibri"/>
                <a:cs typeface="Calibri"/>
                <a:sym typeface="Calibri"/>
              </a:rPr>
              <a:t>Ηχητικό βιβλίο: </a:t>
            </a:r>
            <a:r>
              <a:rPr lang="el-GR" sz="1800" b="1" i="0" u="none" strike="noStrike" cap="none" dirty="0">
                <a:solidFill>
                  <a:schemeClr val="dk1"/>
                </a:solidFill>
                <a:latin typeface="Times New Roman"/>
                <a:ea typeface="Times New Roman"/>
                <a:cs typeface="Times New Roman"/>
                <a:sym typeface="Times New Roman"/>
              </a:rPr>
              <a:t>Τα βασικά στοιχεία της αυτοφροντίδας Μέρος 2</a:t>
            </a:r>
            <a:endParaRPr sz="1800" dirty="0">
              <a:solidFill>
                <a:schemeClr val="dk1"/>
              </a:solidFill>
              <a:latin typeface="Calibri"/>
              <a:ea typeface="Calibri"/>
              <a:cs typeface="Calibri"/>
              <a:sym typeface="Calibri"/>
            </a:endParaRPr>
          </a:p>
        </p:txBody>
      </p:sp>
      <p:pic>
        <p:nvPicPr>
          <p:cNvPr id="2" name="Η αυτοφροντίδα όχι μόνο μπορεί (1)">
            <a:hlinkClick r:id="" action="ppaction://media"/>
            <a:extLst>
              <a:ext uri="{FF2B5EF4-FFF2-40B4-BE49-F238E27FC236}">
                <a16:creationId xmlns:a16="http://schemas.microsoft.com/office/drawing/2014/main" id="{C2927CAF-9BE2-4B16-AF73-54F237A4B4AE}"/>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4781483" y="4388545"/>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pic>
        <p:nvPicPr>
          <p:cNvPr id="93" name="Google Shape;93;p2" descr="A picture containing bandage&#10;&#10;Description automatically generated"/>
          <p:cNvPicPr preferRelativeResize="0"/>
          <p:nvPr/>
        </p:nvPicPr>
        <p:blipFill rotWithShape="1">
          <a:blip r:embed="rId5">
            <a:alphaModFix/>
          </a:blip>
          <a:srcRect/>
          <a:stretch/>
        </p:blipFill>
        <p:spPr>
          <a:xfrm>
            <a:off x="53058" y="1874639"/>
            <a:ext cx="12085884" cy="3108722"/>
          </a:xfrm>
          <a:prstGeom prst="rect">
            <a:avLst/>
          </a:prstGeom>
          <a:noFill/>
          <a:ln>
            <a:noFill/>
          </a:ln>
        </p:spPr>
      </p:pic>
      <p:grpSp>
        <p:nvGrpSpPr>
          <p:cNvPr id="94" name="Google Shape;94;p2"/>
          <p:cNvGrpSpPr/>
          <p:nvPr/>
        </p:nvGrpSpPr>
        <p:grpSpPr>
          <a:xfrm>
            <a:off x="9452113" y="5974207"/>
            <a:ext cx="2739887" cy="784485"/>
            <a:chOff x="9452113" y="5974207"/>
            <a:chExt cx="2739887" cy="784485"/>
          </a:xfrm>
        </p:grpSpPr>
        <p:sp>
          <p:nvSpPr>
            <p:cNvPr id="95" name="Google Shape;95;p2"/>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96" name="Google Shape;96;p2"/>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97" name="Google Shape;97;p2"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98" name="Google Shape;98;p2"/>
          <p:cNvSpPr txBox="1"/>
          <p:nvPr/>
        </p:nvSpPr>
        <p:spPr>
          <a:xfrm>
            <a:off x="3184950" y="2576146"/>
            <a:ext cx="5822100" cy="2862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1800" b="1" dirty="0">
                <a:solidFill>
                  <a:schemeClr val="dk1"/>
                </a:solidFill>
                <a:latin typeface="Calibri"/>
                <a:ea typeface="Calibri"/>
                <a:cs typeface="Calibri"/>
                <a:sym typeface="Calibri"/>
              </a:rPr>
              <a:t>Η αυτοφροντίδα είναι ναρκισσιστική</a:t>
            </a:r>
            <a:endParaRPr dirty="0"/>
          </a:p>
          <a:p>
            <a:pPr marL="0" marR="0" lvl="0" indent="0" algn="l" rtl="0">
              <a:spcBef>
                <a:spcPts val="0"/>
              </a:spcBef>
              <a:spcAft>
                <a:spcPts val="0"/>
              </a:spcAft>
              <a:buNone/>
            </a:pPr>
            <a:r>
              <a:rPr lang="el-GR" sz="1800" dirty="0">
                <a:solidFill>
                  <a:schemeClr val="dk1"/>
                </a:solidFill>
                <a:latin typeface="Calibri"/>
                <a:ea typeface="Calibri"/>
                <a:cs typeface="Calibri"/>
                <a:sym typeface="Calibri"/>
              </a:rPr>
              <a:t>Η φροντίδα του εαυτού δεν είναι εγωιστική πράξη. Αντίθετα, είναι ένα ουσιαστικό εργαλείο που βοηθά τους ανθρώπους να διαχειρίζονται τη δική τους υγεία και/ή να αντιμετωπίσουν ή να θεραπεύσουν μια καταχρηστική σχέση. Αν κάποιος δεν κάνει χώρο για αυτοφροντίδα, θα βρει τον τρόπο ανεξάρτητα από τη μορφή καταναγκαστικών συμπεριφορών όπως η υπερκατανάλωση τροφής ή κατάθλιψη</a:t>
            </a:r>
            <a:endParaRPr dirty="0"/>
          </a:p>
          <a:p>
            <a:pPr marL="0" marR="0" lvl="0" indent="0" algn="just" rtl="0">
              <a:spcBef>
                <a:spcPts val="0"/>
              </a:spcBef>
              <a:spcAft>
                <a:spcPts val="0"/>
              </a:spcAft>
              <a:buNone/>
            </a:pPr>
            <a:endParaRPr sz="1800" dirty="0">
              <a:solidFill>
                <a:schemeClr val="dk1"/>
              </a:solidFill>
              <a:latin typeface="Calibri"/>
              <a:ea typeface="Calibri"/>
              <a:cs typeface="Calibri"/>
              <a:sym typeface="Calibri"/>
            </a:endParaRPr>
          </a:p>
        </p:txBody>
      </p:sp>
      <p:sp>
        <p:nvSpPr>
          <p:cNvPr id="99" name="Google Shape;99;p2"/>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dirty="0"/>
          </a:p>
        </p:txBody>
      </p:sp>
      <p:pic>
        <p:nvPicPr>
          <p:cNvPr id="100" name="Google Shape;100;p2"/>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01" name="Google Shape;101;p2"/>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02" name="Google Shape;102;p2"/>
          <p:cNvPicPr preferRelativeResize="0"/>
          <p:nvPr/>
        </p:nvPicPr>
        <p:blipFill rotWithShape="1">
          <a:blip r:embed="rId10">
            <a:alphaModFix/>
          </a:blip>
          <a:srcRect/>
          <a:stretch/>
        </p:blipFill>
        <p:spPr>
          <a:xfrm>
            <a:off x="7990098" y="4633454"/>
            <a:ext cx="1560292" cy="2206404"/>
          </a:xfrm>
          <a:prstGeom prst="rect">
            <a:avLst/>
          </a:prstGeom>
          <a:noFill/>
          <a:ln>
            <a:noFill/>
          </a:ln>
        </p:spPr>
      </p:pic>
      <p:pic>
        <p:nvPicPr>
          <p:cNvPr id="2" name="Η αυτοφροντίδα όχι μόνο μπορεί (2)">
            <a:hlinkClick r:id="" action="ppaction://media"/>
            <a:extLst>
              <a:ext uri="{FF2B5EF4-FFF2-40B4-BE49-F238E27FC236}">
                <a16:creationId xmlns:a16="http://schemas.microsoft.com/office/drawing/2014/main" id="{02CE4CEE-8970-4F61-BE65-F1CF8B5F91B7}"/>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605245" y="4793014"/>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3" descr="A picture containing bandage&#10;&#10;Description automatically generated"/>
          <p:cNvPicPr preferRelativeResize="0"/>
          <p:nvPr/>
        </p:nvPicPr>
        <p:blipFill rotWithShape="1">
          <a:blip r:embed="rId5">
            <a:alphaModFix/>
          </a:blip>
          <a:srcRect/>
          <a:stretch/>
        </p:blipFill>
        <p:spPr>
          <a:xfrm>
            <a:off x="53058" y="1837367"/>
            <a:ext cx="12085884" cy="3108722"/>
          </a:xfrm>
          <a:prstGeom prst="rect">
            <a:avLst/>
          </a:prstGeom>
          <a:noFill/>
          <a:ln>
            <a:noFill/>
          </a:ln>
        </p:spPr>
      </p:pic>
      <p:grpSp>
        <p:nvGrpSpPr>
          <p:cNvPr id="108" name="Google Shape;108;p3"/>
          <p:cNvGrpSpPr/>
          <p:nvPr/>
        </p:nvGrpSpPr>
        <p:grpSpPr>
          <a:xfrm>
            <a:off x="9452113" y="5974207"/>
            <a:ext cx="2739887" cy="784485"/>
            <a:chOff x="9452113" y="5974207"/>
            <a:chExt cx="2739887" cy="784485"/>
          </a:xfrm>
        </p:grpSpPr>
        <p:sp>
          <p:nvSpPr>
            <p:cNvPr id="109" name="Google Shape;109;p3"/>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10" name="Google Shape;110;p3"/>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111" name="Google Shape;111;p3"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112" name="Google Shape;112;p3"/>
          <p:cNvSpPr txBox="1"/>
          <p:nvPr/>
        </p:nvSpPr>
        <p:spPr>
          <a:xfrm>
            <a:off x="3248104" y="2461452"/>
            <a:ext cx="5821959" cy="230832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1800" b="1" dirty="0">
                <a:solidFill>
                  <a:schemeClr val="dk1"/>
                </a:solidFill>
                <a:latin typeface="Calibri"/>
                <a:ea typeface="Calibri"/>
                <a:cs typeface="Calibri"/>
                <a:sym typeface="Calibri"/>
              </a:rPr>
              <a:t>Η αυτοφροντίδα διαρκεί πάρα πολύ</a:t>
            </a:r>
            <a:endParaRPr dirty="0"/>
          </a:p>
          <a:p>
            <a:pPr marL="0" marR="0" lvl="0" indent="0" algn="l" rtl="0">
              <a:spcBef>
                <a:spcPts val="0"/>
              </a:spcBef>
              <a:spcAft>
                <a:spcPts val="0"/>
              </a:spcAft>
              <a:buNone/>
            </a:pPr>
            <a:r>
              <a:rPr lang="el-GR" sz="1800" dirty="0">
                <a:solidFill>
                  <a:schemeClr val="dk1"/>
                </a:solidFill>
                <a:latin typeface="Calibri"/>
                <a:ea typeface="Calibri"/>
                <a:cs typeface="Calibri"/>
                <a:sym typeface="Calibri"/>
              </a:rPr>
              <a:t>Αν και μερικές συμπεριφορές αυτοφροντίδας μπορεί να είναι χρονοβόρες, πολλές δεν είναι. Οι γρήγορες δραστηριότητες, από την ακρόαση ενός ενδυναμωτικού τραγουδιού έως το να πιείτε ένα ποτήρι νερό και να πάρετε πολλές βαθιές αναπνοές, απαιτούν λίγα λεπτά, αλλά μπορούν να έχουν διαρκή αντίκτυπο.</a:t>
            </a:r>
            <a:endParaRPr dirty="0"/>
          </a:p>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p:txBody>
      </p:sp>
      <p:sp>
        <p:nvSpPr>
          <p:cNvPr id="113" name="Google Shape;113;p3"/>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a:p>
        </p:txBody>
      </p:sp>
      <p:pic>
        <p:nvPicPr>
          <p:cNvPr id="114" name="Google Shape;114;p3"/>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15" name="Google Shape;115;p3"/>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16" name="Google Shape;116;p3"/>
          <p:cNvPicPr preferRelativeResize="0"/>
          <p:nvPr/>
        </p:nvPicPr>
        <p:blipFill rotWithShape="1">
          <a:blip r:embed="rId10">
            <a:alphaModFix/>
          </a:blip>
          <a:srcRect/>
          <a:stretch/>
        </p:blipFill>
        <p:spPr>
          <a:xfrm>
            <a:off x="7990098" y="4633454"/>
            <a:ext cx="1560292" cy="2206404"/>
          </a:xfrm>
          <a:prstGeom prst="rect">
            <a:avLst/>
          </a:prstGeom>
          <a:noFill/>
          <a:ln>
            <a:noFill/>
          </a:ln>
        </p:spPr>
      </p:pic>
      <p:pic>
        <p:nvPicPr>
          <p:cNvPr id="2" name="Η αυτοφροντίδα όχι μόνο μπορεί (3)">
            <a:hlinkClick r:id="" action="ppaction://media"/>
            <a:extLst>
              <a:ext uri="{FF2B5EF4-FFF2-40B4-BE49-F238E27FC236}">
                <a16:creationId xmlns:a16="http://schemas.microsoft.com/office/drawing/2014/main" id="{B5336BCA-8A9F-4E71-95ED-208004E6D021}"/>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767777" y="4526094"/>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pic>
        <p:nvPicPr>
          <p:cNvPr id="121" name="Google Shape;121;p4" descr="A picture containing bandage&#10;&#10;Description automatically generated"/>
          <p:cNvPicPr preferRelativeResize="0"/>
          <p:nvPr/>
        </p:nvPicPr>
        <p:blipFill rotWithShape="1">
          <a:blip r:embed="rId5">
            <a:alphaModFix/>
          </a:blip>
          <a:srcRect/>
          <a:stretch/>
        </p:blipFill>
        <p:spPr>
          <a:xfrm>
            <a:off x="53058" y="1874639"/>
            <a:ext cx="12085884" cy="3108722"/>
          </a:xfrm>
          <a:prstGeom prst="rect">
            <a:avLst/>
          </a:prstGeom>
          <a:noFill/>
          <a:ln>
            <a:noFill/>
          </a:ln>
        </p:spPr>
      </p:pic>
      <p:grpSp>
        <p:nvGrpSpPr>
          <p:cNvPr id="122" name="Google Shape;122;p4"/>
          <p:cNvGrpSpPr/>
          <p:nvPr/>
        </p:nvGrpSpPr>
        <p:grpSpPr>
          <a:xfrm>
            <a:off x="9452113" y="5974207"/>
            <a:ext cx="2739887" cy="784485"/>
            <a:chOff x="9452113" y="5974207"/>
            <a:chExt cx="2739887" cy="784485"/>
          </a:xfrm>
        </p:grpSpPr>
        <p:sp>
          <p:nvSpPr>
            <p:cNvPr id="123" name="Google Shape;123;p4"/>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24" name="Google Shape;124;p4"/>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125" name="Google Shape;125;p4"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126" name="Google Shape;126;p4"/>
          <p:cNvSpPr txBox="1"/>
          <p:nvPr/>
        </p:nvSpPr>
        <p:spPr>
          <a:xfrm>
            <a:off x="3185020" y="2597773"/>
            <a:ext cx="5821959"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1800" b="1" dirty="0">
                <a:solidFill>
                  <a:schemeClr val="dk1"/>
                </a:solidFill>
                <a:latin typeface="Calibri"/>
                <a:ea typeface="Calibri"/>
                <a:cs typeface="Calibri"/>
                <a:sym typeface="Calibri"/>
              </a:rPr>
              <a:t>Η αυτοφροντίδα είναι ακριβή</a:t>
            </a:r>
            <a:endParaRPr dirty="0"/>
          </a:p>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Όπως και με τον χρόνο, το κόστος των δραστηριοτήτων αυτοεξυπηρέτησης μπορεί να ποικίλλει πολύ. Ναι, μια μέρα σπα ή διακοπές μπορεί να είναι πολυτέλειες που εξοικονομούν προϋπολογισμό, αλλά το μπάνιο, ο διαλογισμός ή η βόλτα είναι δωρεάν επιλογές που μπορεί να είναι εξίσου αποτελεσματικές.</a:t>
            </a:r>
            <a:endParaRPr dirty="0"/>
          </a:p>
        </p:txBody>
      </p:sp>
      <p:sp>
        <p:nvSpPr>
          <p:cNvPr id="127" name="Google Shape;127;p4"/>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a:p>
        </p:txBody>
      </p:sp>
      <p:pic>
        <p:nvPicPr>
          <p:cNvPr id="128" name="Google Shape;128;p4"/>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29" name="Google Shape;129;p4"/>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30" name="Google Shape;130;p4"/>
          <p:cNvPicPr preferRelativeResize="0"/>
          <p:nvPr/>
        </p:nvPicPr>
        <p:blipFill rotWithShape="1">
          <a:blip r:embed="rId10">
            <a:alphaModFix/>
          </a:blip>
          <a:srcRect/>
          <a:stretch/>
        </p:blipFill>
        <p:spPr>
          <a:xfrm>
            <a:off x="7990098" y="4633454"/>
            <a:ext cx="1560292" cy="2206404"/>
          </a:xfrm>
          <a:prstGeom prst="rect">
            <a:avLst/>
          </a:prstGeom>
          <a:noFill/>
          <a:ln>
            <a:noFill/>
          </a:ln>
        </p:spPr>
      </p:pic>
      <p:pic>
        <p:nvPicPr>
          <p:cNvPr id="2" name="Η αυτοφροντίδα όχι μόνο μπορεί (4)">
            <a:hlinkClick r:id="" action="ppaction://media"/>
            <a:extLst>
              <a:ext uri="{FF2B5EF4-FFF2-40B4-BE49-F238E27FC236}">
                <a16:creationId xmlns:a16="http://schemas.microsoft.com/office/drawing/2014/main" id="{C5A1170D-8AE5-4F3F-9CA2-13784B5BC2E3}"/>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806767" y="4554553"/>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pic>
        <p:nvPicPr>
          <p:cNvPr id="135" name="Google Shape;135;p5" descr="A picture containing bandage&#10;&#10;Description automatically generated"/>
          <p:cNvPicPr preferRelativeResize="0"/>
          <p:nvPr/>
        </p:nvPicPr>
        <p:blipFill rotWithShape="1">
          <a:blip r:embed="rId5">
            <a:alphaModFix/>
          </a:blip>
          <a:srcRect/>
          <a:stretch/>
        </p:blipFill>
        <p:spPr>
          <a:xfrm>
            <a:off x="53058" y="1874639"/>
            <a:ext cx="12085884" cy="3108722"/>
          </a:xfrm>
          <a:prstGeom prst="rect">
            <a:avLst/>
          </a:prstGeom>
          <a:noFill/>
          <a:ln>
            <a:noFill/>
          </a:ln>
        </p:spPr>
      </p:pic>
      <p:grpSp>
        <p:nvGrpSpPr>
          <p:cNvPr id="136" name="Google Shape;136;p5"/>
          <p:cNvGrpSpPr/>
          <p:nvPr/>
        </p:nvGrpSpPr>
        <p:grpSpPr>
          <a:xfrm>
            <a:off x="9452113" y="5974207"/>
            <a:ext cx="2739887" cy="784485"/>
            <a:chOff x="9452113" y="5974207"/>
            <a:chExt cx="2739887" cy="784485"/>
          </a:xfrm>
        </p:grpSpPr>
        <p:sp>
          <p:nvSpPr>
            <p:cNvPr id="137" name="Google Shape;137;p5"/>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38" name="Google Shape;138;p5"/>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139" name="Google Shape;139;p5"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140" name="Google Shape;140;p5"/>
          <p:cNvSpPr txBox="1"/>
          <p:nvPr/>
        </p:nvSpPr>
        <p:spPr>
          <a:xfrm>
            <a:off x="3253789" y="2482575"/>
            <a:ext cx="5821959" cy="175432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1800" b="1" dirty="0">
                <a:solidFill>
                  <a:schemeClr val="dk1"/>
                </a:solidFill>
                <a:latin typeface="Calibri"/>
                <a:ea typeface="Calibri"/>
                <a:cs typeface="Calibri"/>
                <a:sym typeface="Calibri"/>
              </a:rPr>
              <a:t>Η αυτοφροντίδα είναι οποιαδήποτε χαλαρωτική δραστηριότητα</a:t>
            </a:r>
            <a:endParaRPr dirty="0"/>
          </a:p>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Αν και αυτό που καταπραΰνει και ενισχύει το άτομο μπορεί να ποικίλλει αρκετά, οι συνήθειες που φαίνονται παρήγορες αυτή τη στιγμή αλλά τελικά επηρεάζουν αρνητικά την υγεία δεν είναι αληθινή αυτοφροντίδα. Αυτό μπορεί να περιλαμβάνει υπερβολική κατανάλωση αλκοόλ, φαγητού ή υπερβολικής κατανάλωσης τηλεόρασης, βιντεοπαιχνιδιών κ.λπ. σε σημείο εθισμού.</a:t>
            </a:r>
            <a:endParaRPr dirty="0"/>
          </a:p>
        </p:txBody>
      </p:sp>
      <p:sp>
        <p:nvSpPr>
          <p:cNvPr id="141" name="Google Shape;141;p5"/>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a:p>
        </p:txBody>
      </p:sp>
      <p:pic>
        <p:nvPicPr>
          <p:cNvPr id="142" name="Google Shape;142;p5"/>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43" name="Google Shape;143;p5"/>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44" name="Google Shape;144;p5"/>
          <p:cNvPicPr preferRelativeResize="0"/>
          <p:nvPr/>
        </p:nvPicPr>
        <p:blipFill rotWithShape="1">
          <a:blip r:embed="rId10">
            <a:alphaModFix/>
          </a:blip>
          <a:srcRect t="15859"/>
          <a:stretch/>
        </p:blipFill>
        <p:spPr>
          <a:xfrm>
            <a:off x="8065599" y="4983360"/>
            <a:ext cx="1560292" cy="1856497"/>
          </a:xfrm>
          <a:prstGeom prst="rect">
            <a:avLst/>
          </a:prstGeom>
          <a:noFill/>
          <a:ln>
            <a:noFill/>
          </a:ln>
        </p:spPr>
      </p:pic>
      <p:pic>
        <p:nvPicPr>
          <p:cNvPr id="2" name="Η αυτοφροντίδα όχι μόνο μπορεί (5)">
            <a:hlinkClick r:id="" action="ppaction://media"/>
            <a:extLst>
              <a:ext uri="{FF2B5EF4-FFF2-40B4-BE49-F238E27FC236}">
                <a16:creationId xmlns:a16="http://schemas.microsoft.com/office/drawing/2014/main" id="{5BF11872-67D0-4E9D-A3A8-B3C368665E1A}"/>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766426" y="4763325"/>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6" descr="A picture containing bandage&#10;&#10;Description automatically generated"/>
          <p:cNvPicPr preferRelativeResize="0"/>
          <p:nvPr/>
        </p:nvPicPr>
        <p:blipFill rotWithShape="1">
          <a:blip r:embed="rId5">
            <a:alphaModFix/>
          </a:blip>
          <a:srcRect/>
          <a:stretch/>
        </p:blipFill>
        <p:spPr>
          <a:xfrm>
            <a:off x="53058" y="1874639"/>
            <a:ext cx="12085884" cy="3108722"/>
          </a:xfrm>
          <a:prstGeom prst="rect">
            <a:avLst/>
          </a:prstGeom>
          <a:noFill/>
          <a:ln>
            <a:noFill/>
          </a:ln>
        </p:spPr>
      </p:pic>
      <p:grpSp>
        <p:nvGrpSpPr>
          <p:cNvPr id="150" name="Google Shape;150;p6"/>
          <p:cNvGrpSpPr/>
          <p:nvPr/>
        </p:nvGrpSpPr>
        <p:grpSpPr>
          <a:xfrm>
            <a:off x="9452113" y="5974207"/>
            <a:ext cx="2739887" cy="784485"/>
            <a:chOff x="9452113" y="5974207"/>
            <a:chExt cx="2739887" cy="784485"/>
          </a:xfrm>
        </p:grpSpPr>
        <p:sp>
          <p:nvSpPr>
            <p:cNvPr id="151" name="Google Shape;151;p6"/>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52" name="Google Shape;152;p6"/>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153" name="Google Shape;153;p6"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154" name="Google Shape;154;p6"/>
          <p:cNvSpPr txBox="1"/>
          <p:nvPr/>
        </p:nvSpPr>
        <p:spPr>
          <a:xfrm>
            <a:off x="3171039" y="2618964"/>
            <a:ext cx="5821959" cy="2031325"/>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Τονίζει ότι η αυτοφροντίδα πρέπει να υποστηρίζει την ευεξία και να μην είναι «...καταναγκαστική ή επιβλαβής για το μυαλό, το σώμα ή τον τραπεζικό σας λογαριασμό». Στο άλλο άκρο του φάσματος, δουλειές όπως ο καθαρισμός του σπιτιού ή η πληρωμή λογαριασμών μπορεί να είναι αυτοφροντίδα, καθώς μειώνουν το άγχος κάποιου που ελέγχουν τα πράγματα από μια λίστα.</a:t>
            </a:r>
            <a:endParaRPr sz="1800" dirty="0">
              <a:solidFill>
                <a:schemeClr val="dk1"/>
              </a:solidFill>
              <a:latin typeface="Calibri"/>
              <a:ea typeface="Calibri"/>
              <a:cs typeface="Calibri"/>
              <a:sym typeface="Calibri"/>
            </a:endParaRPr>
          </a:p>
        </p:txBody>
      </p:sp>
      <p:sp>
        <p:nvSpPr>
          <p:cNvPr id="155" name="Google Shape;155;p6"/>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a:p>
        </p:txBody>
      </p:sp>
      <p:pic>
        <p:nvPicPr>
          <p:cNvPr id="156" name="Google Shape;156;p6"/>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57" name="Google Shape;157;p6"/>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58" name="Google Shape;158;p6"/>
          <p:cNvPicPr preferRelativeResize="0"/>
          <p:nvPr/>
        </p:nvPicPr>
        <p:blipFill rotWithShape="1">
          <a:blip r:embed="rId10">
            <a:alphaModFix/>
          </a:blip>
          <a:srcRect t="4438"/>
          <a:stretch/>
        </p:blipFill>
        <p:spPr>
          <a:xfrm>
            <a:off x="7990098" y="4731390"/>
            <a:ext cx="1560292" cy="2108467"/>
          </a:xfrm>
          <a:prstGeom prst="rect">
            <a:avLst/>
          </a:prstGeom>
          <a:noFill/>
          <a:ln>
            <a:noFill/>
          </a:ln>
        </p:spPr>
      </p:pic>
      <p:pic>
        <p:nvPicPr>
          <p:cNvPr id="2" name="Η αυτοφροντίδα όχι μόνο μπορεί (6)">
            <a:hlinkClick r:id="" action="ppaction://media"/>
            <a:extLst>
              <a:ext uri="{FF2B5EF4-FFF2-40B4-BE49-F238E27FC236}">
                <a16:creationId xmlns:a16="http://schemas.microsoft.com/office/drawing/2014/main" id="{BEDB57C5-3F1A-40EA-B980-5D47AAA1769E}"/>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667463" y="4517189"/>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pic>
        <p:nvPicPr>
          <p:cNvPr id="163" name="Google Shape;163;p7" descr="A picture containing bandage&#10;&#10;Description automatically generated"/>
          <p:cNvPicPr preferRelativeResize="0"/>
          <p:nvPr/>
        </p:nvPicPr>
        <p:blipFill rotWithShape="1">
          <a:blip r:embed="rId5">
            <a:alphaModFix/>
          </a:blip>
          <a:srcRect/>
          <a:stretch/>
        </p:blipFill>
        <p:spPr>
          <a:xfrm>
            <a:off x="-21702" y="1970299"/>
            <a:ext cx="12085884" cy="3108722"/>
          </a:xfrm>
          <a:prstGeom prst="rect">
            <a:avLst/>
          </a:prstGeom>
          <a:noFill/>
          <a:ln>
            <a:noFill/>
          </a:ln>
        </p:spPr>
      </p:pic>
      <p:grpSp>
        <p:nvGrpSpPr>
          <p:cNvPr id="164" name="Google Shape;164;p7"/>
          <p:cNvGrpSpPr/>
          <p:nvPr/>
        </p:nvGrpSpPr>
        <p:grpSpPr>
          <a:xfrm>
            <a:off x="9452113" y="5974207"/>
            <a:ext cx="2739887" cy="784485"/>
            <a:chOff x="9452113" y="5974207"/>
            <a:chExt cx="2739887" cy="784485"/>
          </a:xfrm>
        </p:grpSpPr>
        <p:sp>
          <p:nvSpPr>
            <p:cNvPr id="165" name="Google Shape;165;p7"/>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66" name="Google Shape;166;p7"/>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167" name="Google Shape;167;p7"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168" name="Google Shape;168;p7"/>
          <p:cNvSpPr txBox="1"/>
          <p:nvPr/>
        </p:nvSpPr>
        <p:spPr>
          <a:xfrm>
            <a:off x="3171039" y="2405082"/>
            <a:ext cx="5821959" cy="3693319"/>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b="1" dirty="0">
                <a:solidFill>
                  <a:schemeClr val="dk1"/>
                </a:solidFill>
                <a:latin typeface="Calibri"/>
                <a:ea typeface="Calibri"/>
                <a:cs typeface="Calibri"/>
                <a:sym typeface="Calibri"/>
              </a:rPr>
              <a:t>Γιατί η αυτοφροντίδα μπορεί να είναι δύσκολη</a:t>
            </a:r>
            <a:endParaRPr dirty="0"/>
          </a:p>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Ειρωνικά, οι συντριπτικές και αγχωτικές περίοδοι που κάποιος έχει περισσότερη ανάγκη από αυτοφροντίδα είναι συχνά οι περιπτώσεις που αισθάνεται λιγότερο ικανός να αφιερώσει χρόνο για αυτόν. Η χρήση έστω και λίγων λεπτών για τον εαυτό του κατά τη διάρκεια μιας πολυάσχολης περιόδου μπορεί να είναι αντιπαραγωγική. Μπορεί να είναι δύσκολο να καταλάβουμε ότι ένα διάλειμμα μπορεί να βοηθήσει στη διανοητική διαύγεια και αποτελεσματικότητα, καθώς και να μετριάσει την πιθανότητα πιο σοβαρών και παρατεταμένων προβλημάτων.</a:t>
            </a:r>
            <a:endParaRPr dirty="0"/>
          </a:p>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a:t>
            </a:r>
            <a:endParaRPr sz="1800" dirty="0">
              <a:solidFill>
                <a:schemeClr val="dk1"/>
              </a:solidFill>
              <a:latin typeface="Calibri"/>
              <a:ea typeface="Calibri"/>
              <a:cs typeface="Calibri"/>
              <a:sym typeface="Calibri"/>
            </a:endParaRPr>
          </a:p>
        </p:txBody>
      </p:sp>
      <p:sp>
        <p:nvSpPr>
          <p:cNvPr id="169" name="Google Shape;169;p7"/>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a:p>
        </p:txBody>
      </p:sp>
      <p:pic>
        <p:nvPicPr>
          <p:cNvPr id="170" name="Google Shape;170;p7"/>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71" name="Google Shape;171;p7"/>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72" name="Google Shape;172;p7"/>
          <p:cNvPicPr preferRelativeResize="0"/>
          <p:nvPr/>
        </p:nvPicPr>
        <p:blipFill rotWithShape="1">
          <a:blip r:embed="rId10">
            <a:alphaModFix/>
          </a:blip>
          <a:srcRect t="40939"/>
          <a:stretch/>
        </p:blipFill>
        <p:spPr>
          <a:xfrm>
            <a:off x="7990098" y="5536734"/>
            <a:ext cx="1560292" cy="1303124"/>
          </a:xfrm>
          <a:prstGeom prst="rect">
            <a:avLst/>
          </a:prstGeom>
          <a:noFill/>
          <a:ln>
            <a:noFill/>
          </a:ln>
        </p:spPr>
      </p:pic>
      <p:pic>
        <p:nvPicPr>
          <p:cNvPr id="2" name="Η αυτοφροντίδα όχι μόνο μπορεί (7)">
            <a:hlinkClick r:id="" action="ppaction://media"/>
            <a:extLst>
              <a:ext uri="{FF2B5EF4-FFF2-40B4-BE49-F238E27FC236}">
                <a16:creationId xmlns:a16="http://schemas.microsoft.com/office/drawing/2014/main" id="{8005D239-1139-4013-900B-74D8D1EBF24F}"/>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605245" y="5349293"/>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8" descr="A picture containing bandage&#10;&#10;Description automatically generated"/>
          <p:cNvPicPr preferRelativeResize="0"/>
          <p:nvPr/>
        </p:nvPicPr>
        <p:blipFill rotWithShape="1">
          <a:blip r:embed="rId5">
            <a:alphaModFix/>
          </a:blip>
          <a:srcRect/>
          <a:stretch/>
        </p:blipFill>
        <p:spPr>
          <a:xfrm>
            <a:off x="53058" y="1874639"/>
            <a:ext cx="12085884" cy="3108722"/>
          </a:xfrm>
          <a:prstGeom prst="rect">
            <a:avLst/>
          </a:prstGeom>
          <a:noFill/>
          <a:ln>
            <a:noFill/>
          </a:ln>
        </p:spPr>
      </p:pic>
      <p:grpSp>
        <p:nvGrpSpPr>
          <p:cNvPr id="178" name="Google Shape;178;p8"/>
          <p:cNvGrpSpPr/>
          <p:nvPr/>
        </p:nvGrpSpPr>
        <p:grpSpPr>
          <a:xfrm>
            <a:off x="9452113" y="5974207"/>
            <a:ext cx="2739887" cy="784485"/>
            <a:chOff x="9452113" y="5974207"/>
            <a:chExt cx="2739887" cy="784485"/>
          </a:xfrm>
        </p:grpSpPr>
        <p:sp>
          <p:nvSpPr>
            <p:cNvPr id="179" name="Google Shape;179;p8"/>
            <p:cNvSpPr/>
            <p:nvPr/>
          </p:nvSpPr>
          <p:spPr>
            <a:xfrm>
              <a:off x="9527458" y="6032090"/>
              <a:ext cx="2536724" cy="671052"/>
            </a:xfrm>
            <a:prstGeom prst="roundRect">
              <a:avLst>
                <a:gd name="adj" fmla="val 16667"/>
              </a:avLst>
            </a:prstGeom>
            <a:solidFill>
              <a:schemeClr val="l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pic>
          <p:nvPicPr>
            <p:cNvPr id="180" name="Google Shape;180;p8"/>
            <p:cNvPicPr preferRelativeResize="0"/>
            <p:nvPr/>
          </p:nvPicPr>
          <p:blipFill rotWithShape="1">
            <a:blip r:embed="rId6">
              <a:alphaModFix/>
            </a:blip>
            <a:srcRect/>
            <a:stretch/>
          </p:blipFill>
          <p:spPr>
            <a:xfrm>
              <a:off x="9452113" y="5974207"/>
              <a:ext cx="2739887" cy="784485"/>
            </a:xfrm>
            <a:prstGeom prst="rect">
              <a:avLst/>
            </a:prstGeom>
            <a:noFill/>
            <a:ln>
              <a:noFill/>
            </a:ln>
          </p:spPr>
        </p:pic>
      </p:grpSp>
      <p:pic>
        <p:nvPicPr>
          <p:cNvPr id="181" name="Google Shape;181;p8" descr="Logo&#10;&#10;Description automatically generated"/>
          <p:cNvPicPr preferRelativeResize="0"/>
          <p:nvPr/>
        </p:nvPicPr>
        <p:blipFill rotWithShape="1">
          <a:blip r:embed="rId7">
            <a:alphaModFix/>
          </a:blip>
          <a:srcRect/>
          <a:stretch/>
        </p:blipFill>
        <p:spPr>
          <a:xfrm>
            <a:off x="191673" y="270213"/>
            <a:ext cx="2333087" cy="600115"/>
          </a:xfrm>
          <a:prstGeom prst="rect">
            <a:avLst/>
          </a:prstGeom>
          <a:noFill/>
          <a:ln>
            <a:noFill/>
          </a:ln>
        </p:spPr>
      </p:pic>
      <p:sp>
        <p:nvSpPr>
          <p:cNvPr id="182" name="Google Shape;182;p8"/>
          <p:cNvSpPr txBox="1"/>
          <p:nvPr/>
        </p:nvSpPr>
        <p:spPr>
          <a:xfrm>
            <a:off x="3171039" y="2876949"/>
            <a:ext cx="5821959"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dirty="0">
                <a:solidFill>
                  <a:schemeClr val="dk1"/>
                </a:solidFill>
                <a:latin typeface="Calibri"/>
                <a:ea typeface="Calibri"/>
                <a:cs typeface="Calibri"/>
                <a:sym typeface="Calibri"/>
              </a:rPr>
              <a:t>Για όσους ζουν με έναν θύτη, η εύρεση χρόνου και χώρου για να χαλαρώσουν πραγματικά μπορεί να είναι ακόμη πιο δύσκολη καθώς ο έλεγχος του θύτη μπορεί να περιορίσει περαιτέρω τις επιλογές. Ένα αίσθημα ντροπής ή ενοχής που συχνά συνοδεύει καταχρηστικές σχέσεις μπορεί να επεκταθεί και σε αυτοφροντίδα.</a:t>
            </a:r>
            <a:endParaRPr dirty="0"/>
          </a:p>
        </p:txBody>
      </p:sp>
      <p:sp>
        <p:nvSpPr>
          <p:cNvPr id="183" name="Google Shape;183;p8"/>
          <p:cNvSpPr txBox="1"/>
          <p:nvPr/>
        </p:nvSpPr>
        <p:spPr>
          <a:xfrm>
            <a:off x="9724292" y="2576146"/>
            <a:ext cx="2110154" cy="1477328"/>
          </a:xfrm>
          <a:prstGeom prst="rect">
            <a:avLst/>
          </a:prstGeom>
          <a:no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l-GR" sz="1800">
                <a:solidFill>
                  <a:schemeClr val="dk1"/>
                </a:solidFill>
                <a:latin typeface="Calibri"/>
                <a:ea typeface="Calibri"/>
                <a:cs typeface="Calibri"/>
                <a:sym typeface="Calibri"/>
              </a:rPr>
              <a:t>Σε αυτό το ηχητικό βιβλίο θα μάθετε περισσότερα για τους μύθους και τις παρανοήσεις της αυτοφροντίδας</a:t>
            </a:r>
            <a:endParaRPr/>
          </a:p>
        </p:txBody>
      </p:sp>
      <p:pic>
        <p:nvPicPr>
          <p:cNvPr id="184" name="Google Shape;184;p8"/>
          <p:cNvPicPr preferRelativeResize="0"/>
          <p:nvPr/>
        </p:nvPicPr>
        <p:blipFill rotWithShape="1">
          <a:blip r:embed="rId8">
            <a:alphaModFix/>
          </a:blip>
          <a:srcRect t="20769" b="20768"/>
          <a:stretch/>
        </p:blipFill>
        <p:spPr>
          <a:xfrm rot="-1818212">
            <a:off x="8398864" y="644302"/>
            <a:ext cx="1910457" cy="1579380"/>
          </a:xfrm>
          <a:prstGeom prst="rect">
            <a:avLst/>
          </a:prstGeom>
          <a:noFill/>
          <a:ln>
            <a:noFill/>
          </a:ln>
        </p:spPr>
      </p:pic>
      <p:pic>
        <p:nvPicPr>
          <p:cNvPr id="185" name="Google Shape;185;p8"/>
          <p:cNvPicPr preferRelativeResize="0"/>
          <p:nvPr/>
        </p:nvPicPr>
        <p:blipFill rotWithShape="1">
          <a:blip r:embed="rId9">
            <a:alphaModFix/>
          </a:blip>
          <a:srcRect l="19412" t="42152" r="19058" b="32180"/>
          <a:stretch/>
        </p:blipFill>
        <p:spPr>
          <a:xfrm>
            <a:off x="220449" y="2752253"/>
            <a:ext cx="2384796" cy="1406829"/>
          </a:xfrm>
          <a:prstGeom prst="rect">
            <a:avLst/>
          </a:prstGeom>
          <a:noFill/>
          <a:ln>
            <a:noFill/>
          </a:ln>
        </p:spPr>
      </p:pic>
      <p:pic>
        <p:nvPicPr>
          <p:cNvPr id="186" name="Google Shape;186;p8"/>
          <p:cNvPicPr preferRelativeResize="0"/>
          <p:nvPr/>
        </p:nvPicPr>
        <p:blipFill rotWithShape="1">
          <a:blip r:embed="rId10">
            <a:alphaModFix/>
          </a:blip>
          <a:srcRect/>
          <a:stretch/>
        </p:blipFill>
        <p:spPr>
          <a:xfrm>
            <a:off x="7990098" y="4633454"/>
            <a:ext cx="1560292" cy="2206404"/>
          </a:xfrm>
          <a:prstGeom prst="rect">
            <a:avLst/>
          </a:prstGeom>
          <a:noFill/>
          <a:ln>
            <a:noFill/>
          </a:ln>
        </p:spPr>
      </p:pic>
      <p:pic>
        <p:nvPicPr>
          <p:cNvPr id="2" name="Η αυτοφροντίδα όχι μόνο μπορεί (8)">
            <a:hlinkClick r:id="" action="ppaction://media"/>
            <a:extLst>
              <a:ext uri="{FF2B5EF4-FFF2-40B4-BE49-F238E27FC236}">
                <a16:creationId xmlns:a16="http://schemas.microsoft.com/office/drawing/2014/main" id="{047AB5FC-3394-443B-9C1A-31EB4875DC9C}"/>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683676" y="4495998"/>
            <a:ext cx="487363" cy="487363"/>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pic>
        <p:nvPicPr>
          <p:cNvPr id="191" name="Google Shape;191;p9"/>
          <p:cNvPicPr preferRelativeResize="0"/>
          <p:nvPr/>
        </p:nvPicPr>
        <p:blipFill rotWithShape="1">
          <a:blip r:embed="rId3">
            <a:alphaModFix/>
          </a:blip>
          <a:srcRect/>
          <a:stretch/>
        </p:blipFill>
        <p:spPr>
          <a:xfrm>
            <a:off x="685667" y="5404853"/>
            <a:ext cx="3842093" cy="1100069"/>
          </a:xfrm>
          <a:prstGeom prst="rect">
            <a:avLst/>
          </a:prstGeom>
          <a:noFill/>
          <a:ln>
            <a:noFill/>
          </a:ln>
        </p:spPr>
      </p:pic>
      <p:sp>
        <p:nvSpPr>
          <p:cNvPr id="192" name="Google Shape;192;p9"/>
          <p:cNvSpPr txBox="1"/>
          <p:nvPr/>
        </p:nvSpPr>
        <p:spPr>
          <a:xfrm>
            <a:off x="4775410" y="5800865"/>
            <a:ext cx="5225973"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l-GR" sz="900">
                <a:solidFill>
                  <a:schemeClr val="dk1"/>
                </a:solidFill>
                <a:latin typeface="Arial"/>
                <a:ea typeface="Arial"/>
                <a:cs typeface="Arial"/>
                <a:sym typeface="Arial"/>
              </a:rPr>
              <a:t>"Η υποστήριξη της Ευρωπαϊκής Επιτροπής για την παραγωγή αυτής της δημοσίευσης δεν συνιστά έγκριση του περιεχομένου, το οποίο αντικατοπτρίζει μόνο τις απόψεις των συγγραφέων και η Επιτροπή δεν μπορεί να θεωρηθεί υπεύθυνη για οποιαδήποτε χρήση των πληροφοριών που περιέχονται σε αυτήν."</a:t>
            </a:r>
            <a:endParaRPr/>
          </a:p>
          <a:p>
            <a:pPr marL="0" marR="0" lvl="0" indent="0" algn="l" rtl="0">
              <a:spcBef>
                <a:spcPts val="0"/>
              </a:spcBef>
              <a:spcAft>
                <a:spcPts val="0"/>
              </a:spcAft>
              <a:buNone/>
            </a:pPr>
            <a:endParaRPr sz="900">
              <a:solidFill>
                <a:schemeClr val="dk1"/>
              </a:solidFill>
              <a:latin typeface="Arial"/>
              <a:ea typeface="Arial"/>
              <a:cs typeface="Arial"/>
              <a:sym typeface="Arial"/>
            </a:endParaRPr>
          </a:p>
        </p:txBody>
      </p:sp>
      <p:pic>
        <p:nvPicPr>
          <p:cNvPr id="193" name="Google Shape;193;p9" descr="Logo&#10;&#10;Description automatically generated"/>
          <p:cNvPicPr preferRelativeResize="0"/>
          <p:nvPr/>
        </p:nvPicPr>
        <p:blipFill rotWithShape="1">
          <a:blip r:embed="rId4">
            <a:alphaModFix/>
          </a:blip>
          <a:srcRect/>
          <a:stretch/>
        </p:blipFill>
        <p:spPr>
          <a:xfrm>
            <a:off x="1661833" y="484553"/>
            <a:ext cx="9126982" cy="2347636"/>
          </a:xfrm>
          <a:prstGeom prst="rect">
            <a:avLst/>
          </a:prstGeom>
          <a:noFill/>
          <a:ln>
            <a:noFill/>
          </a:ln>
        </p:spPr>
      </p:pic>
      <p:pic>
        <p:nvPicPr>
          <p:cNvPr id="194" name="Google Shape;194;p9" descr="Logo&#10;&#10;Description automatically generated"/>
          <p:cNvPicPr preferRelativeResize="0"/>
          <p:nvPr/>
        </p:nvPicPr>
        <p:blipFill rotWithShape="1">
          <a:blip r:embed="rId5">
            <a:alphaModFix/>
          </a:blip>
          <a:srcRect/>
          <a:stretch/>
        </p:blipFill>
        <p:spPr>
          <a:xfrm>
            <a:off x="6293938" y="3151829"/>
            <a:ext cx="1768022" cy="1768022"/>
          </a:xfrm>
          <a:prstGeom prst="rect">
            <a:avLst/>
          </a:prstGeom>
          <a:noFill/>
          <a:ln>
            <a:noFill/>
          </a:ln>
        </p:spPr>
      </p:pic>
      <p:pic>
        <p:nvPicPr>
          <p:cNvPr id="195" name="Google Shape;195;p9" descr="Logo&#10;&#10;Description automatically generated"/>
          <p:cNvPicPr preferRelativeResize="0"/>
          <p:nvPr/>
        </p:nvPicPr>
        <p:blipFill rotWithShape="1">
          <a:blip r:embed="rId6">
            <a:alphaModFix/>
          </a:blip>
          <a:srcRect/>
          <a:stretch/>
        </p:blipFill>
        <p:spPr>
          <a:xfrm>
            <a:off x="9123983" y="4018273"/>
            <a:ext cx="2600657" cy="1296214"/>
          </a:xfrm>
          <a:prstGeom prst="rect">
            <a:avLst/>
          </a:prstGeom>
          <a:noFill/>
          <a:ln>
            <a:noFill/>
          </a:ln>
        </p:spPr>
      </p:pic>
      <p:pic>
        <p:nvPicPr>
          <p:cNvPr id="196" name="Google Shape;196;p9" descr="A close up of a sign&#10;&#10;Description automatically generated"/>
          <p:cNvPicPr preferRelativeResize="0"/>
          <p:nvPr/>
        </p:nvPicPr>
        <p:blipFill rotWithShape="1">
          <a:blip r:embed="rId7">
            <a:alphaModFix/>
          </a:blip>
          <a:srcRect/>
          <a:stretch/>
        </p:blipFill>
        <p:spPr>
          <a:xfrm>
            <a:off x="4010116" y="3180677"/>
            <a:ext cx="1348499" cy="1936239"/>
          </a:xfrm>
          <a:prstGeom prst="rect">
            <a:avLst/>
          </a:prstGeom>
          <a:noFill/>
          <a:ln>
            <a:noFill/>
          </a:ln>
        </p:spPr>
      </p:pic>
      <p:pic>
        <p:nvPicPr>
          <p:cNvPr id="197" name="Google Shape;197;p9" descr="Logo&#10;&#10;Description automatically generated"/>
          <p:cNvPicPr preferRelativeResize="0"/>
          <p:nvPr/>
        </p:nvPicPr>
        <p:blipFill rotWithShape="1">
          <a:blip r:embed="rId8">
            <a:alphaModFix/>
          </a:blip>
          <a:srcRect/>
          <a:stretch/>
        </p:blipFill>
        <p:spPr>
          <a:xfrm>
            <a:off x="1087302" y="4148796"/>
            <a:ext cx="1840487" cy="619631"/>
          </a:xfrm>
          <a:prstGeom prst="rect">
            <a:avLst/>
          </a:prstGeom>
          <a:noFill/>
          <a:ln>
            <a:noFill/>
          </a:ln>
        </p:spPr>
      </p:pic>
      <p:pic>
        <p:nvPicPr>
          <p:cNvPr id="198" name="Google Shape;198;p9" descr="A picture containing drawing, sign&#10;&#10;Description automatically generated"/>
          <p:cNvPicPr preferRelativeResize="0"/>
          <p:nvPr/>
        </p:nvPicPr>
        <p:blipFill rotWithShape="1">
          <a:blip r:embed="rId9">
            <a:alphaModFix/>
          </a:blip>
          <a:srcRect/>
          <a:stretch/>
        </p:blipFill>
        <p:spPr>
          <a:xfrm>
            <a:off x="847529" y="3180677"/>
            <a:ext cx="2080260" cy="609219"/>
          </a:xfrm>
          <a:prstGeom prst="rect">
            <a:avLst/>
          </a:prstGeom>
          <a:noFill/>
          <a:ln>
            <a:noFill/>
          </a:ln>
        </p:spPr>
      </p:pic>
      <p:pic>
        <p:nvPicPr>
          <p:cNvPr id="199" name="Google Shape;199;p9" descr="Icon&#10;&#10;Description automatically generated"/>
          <p:cNvPicPr preferRelativeResize="0"/>
          <p:nvPr/>
        </p:nvPicPr>
        <p:blipFill rotWithShape="1">
          <a:blip r:embed="rId10">
            <a:alphaModFix/>
          </a:blip>
          <a:srcRect/>
          <a:stretch/>
        </p:blipFill>
        <p:spPr>
          <a:xfrm>
            <a:off x="9123983" y="3011416"/>
            <a:ext cx="2345959" cy="888436"/>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603</Words>
  <Application>Microsoft Office PowerPoint</Application>
  <PresentationFormat>Widescreen</PresentationFormat>
  <Paragraphs>23</Paragraphs>
  <Slides>9</Slides>
  <Notes>9</Notes>
  <HiddenSlides>0</HiddenSlides>
  <MMClips>8</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Karolina Leveikaite-Liauskiene</cp:lastModifiedBy>
  <cp:revision>1</cp:revision>
  <dcterms:created xsi:type="dcterms:W3CDTF">2020-10-05T11:11:44Z</dcterms:created>
  <dcterms:modified xsi:type="dcterms:W3CDTF">2022-03-17T11:25:12Z</dcterms:modified>
</cp:coreProperties>
</file>