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4"/>
  </p:handoutMasterIdLst>
  <p:sldIdLst>
    <p:sldId id="256" r:id="rId2"/>
    <p:sldId id="257" r:id="rId3"/>
    <p:sldId id="266" r:id="rId4"/>
    <p:sldId id="267" r:id="rId5"/>
    <p:sldId id="268" r:id="rId6"/>
    <p:sldId id="269" r:id="rId7"/>
    <p:sldId id="270" r:id="rId8"/>
    <p:sldId id="271" r:id="rId9"/>
    <p:sldId id="272" r:id="rId10"/>
    <p:sldId id="273" r:id="rId11"/>
    <p:sldId id="274" r:id="rId12"/>
    <p:sldId id="265" r:id="rId13"/>
  </p:sldIdLst>
  <p:sldSz cx="12192000" cy="6858000"/>
  <p:notesSz cx="6858000" cy="9144000"/>
  <p:defaultTextStyle>
    <a:defPPr>
      <a:defRPr lang="e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2" d="100"/>
          <a:sy n="82" d="100"/>
        </p:scale>
        <p:origin x="826" y="6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17/03/2022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
              <a:t>Κάντε κλικ για να επεξεργαστείτε το στυλ του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
              <a:t>Κάντε κλικ για να επεξεργαστείτε βασικά στυλ κειμένου</a:t>
            </a:r>
          </a:p>
          <a:p>
            <a:pPr lvl="1"/>
            <a:r>
              <a:rPr lang="el"/>
              <a:t>Δεύτερο επίπεδο</a:t>
            </a:r>
          </a:p>
          <a:p>
            <a:pPr lvl="2"/>
            <a:r>
              <a:rPr lang="el"/>
              <a:t>Τρίτο επίπεδο</a:t>
            </a:r>
          </a:p>
          <a:p>
            <a:pPr lvl="3"/>
            <a:r>
              <a:rPr lang="el"/>
              <a:t>Τέταρτο επίπεδο</a:t>
            </a:r>
          </a:p>
          <a:p>
            <a:pPr lvl="4"/>
            <a:r>
              <a:rPr lang="el"/>
              <a:t>Πέμπτο επίπεδο</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11.mp3"/><Relationship Id="rId1" Type="http://schemas.microsoft.com/office/2007/relationships/media" Target="../media/media11.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12.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jpg"/><Relationship Id="rId9"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5B8A9382-B24A-4F05-956E-BBCDF6B69979}"/>
              </a:ext>
            </a:extLst>
          </p:cNvPr>
          <p:cNvSpPr txBox="1"/>
          <p:nvPr/>
        </p:nvSpPr>
        <p:spPr>
          <a:xfrm>
            <a:off x="5952392" y="3851031"/>
            <a:ext cx="3525716" cy="369332"/>
          </a:xfrm>
          <a:prstGeom prst="rect">
            <a:avLst/>
          </a:prstGeom>
          <a:noFill/>
        </p:spPr>
        <p:txBody>
          <a:bodyPr wrap="square" rtlCol="0">
            <a:spAutoFit/>
          </a:bodyPr>
          <a:lstStyle/>
          <a:p>
            <a:r>
              <a:rPr lang="el" dirty="0" err="1"/>
              <a:t>Ήχος</a:t>
            </a:r>
            <a:r>
              <a:rPr lang="el" dirty="0"/>
              <a:t> </a:t>
            </a:r>
            <a:r>
              <a:rPr lang="el" dirty="0" err="1"/>
              <a:t>βιβλίο </a:t>
            </a:r>
            <a:r>
              <a:rPr lang="el" dirty="0"/>
              <a:t>: </a:t>
            </a:r>
            <a:r>
              <a:rPr lang="el" sz="1800" b="1" dirty="0">
                <a:effectLst/>
                <a:latin typeface="Times New Roman" panose="02020603050405020304" pitchFamily="18" charset="0"/>
                <a:ea typeface="Calibri" panose="020F0502020204030204" pitchFamily="34" charset="0"/>
              </a:rPr>
              <a:t>Συναισθηματική ευεξία</a:t>
            </a:r>
            <a:endParaRPr lang="en-GB" dirty="0"/>
          </a:p>
        </p:txBody>
      </p:sp>
      <p:pic>
        <p:nvPicPr>
          <p:cNvPr id="4" name="Ήχος βιβλίο _ Συναισθηματική ε">
            <a:hlinkClick r:id="" action="ppaction://media"/>
            <a:extLst>
              <a:ext uri="{FF2B5EF4-FFF2-40B4-BE49-F238E27FC236}">
                <a16:creationId xmlns:a16="http://schemas.microsoft.com/office/drawing/2014/main" id="{62DE2765-7F83-47E5-AC9C-1ACA75047DC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08710" y="4476994"/>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l" dirty="0"/>
              <a:t>Η πρώτη προοπτική δίνει έμφαση στην επιλεκτική ενασχόληση των ηλικιωμένων με άλλα άτομα ως μέσο περιορισμού των κοινωνικών τους επαφών σε εκείνες που είναι πιο υποστηρικτικές και συναισθηματικά ανταποδοτικές. Η δεύτερη προοπτική δίνει έμφαση στις προσπάθειες των ηλικιωμένων να αποτρέψουν ή να επιλύσουν εντάσεις και διαφωνίες που προκύπτουν στις σχέσεις τους με τα μέλη των κοινωνικών δικτύων.</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9)">
            <a:hlinkClick r:id="" action="ppaction://media"/>
            <a:extLst>
              <a:ext uri="{FF2B5EF4-FFF2-40B4-BE49-F238E27FC236}">
                <a16:creationId xmlns:a16="http://schemas.microsoft.com/office/drawing/2014/main" id="{7A9D5D76-8C5B-4517-B74E-A3F23575B171}"/>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81078" y="4859204"/>
            <a:ext cx="487363" cy="487363"/>
          </a:xfrm>
          <a:prstGeom prst="ellipse">
            <a:avLst/>
          </a:prstGeom>
          <a:ln>
            <a:noFill/>
          </a:ln>
          <a:effectLst>
            <a:softEdge rad="112500"/>
          </a:effectLst>
        </p:spPr>
      </p:pic>
    </p:spTree>
    <p:extLst>
      <p:ext uri="{BB962C8B-B14F-4D97-AF65-F5344CB8AC3E}">
        <p14:creationId xmlns:p14="http://schemas.microsoft.com/office/powerpoint/2010/main" val="2830342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1754326"/>
          </a:xfrm>
          <a:prstGeom prst="rect">
            <a:avLst/>
          </a:prstGeom>
          <a:noFill/>
        </p:spPr>
        <p:txBody>
          <a:bodyPr wrap="square" rtlCol="0">
            <a:spAutoFit/>
          </a:bodyPr>
          <a:lstStyle/>
          <a:p>
            <a:pPr algn="just"/>
            <a:r>
              <a:rPr lang="el" dirty="0"/>
              <a:t>Μια τρίτη προοπτική δίνει έμφαση στις προσπάθειες των ηλικιωμένων να αντλήσουν υποστήριξη και συντροφικότητα από εναλλακτικές πηγές μετά την απώλεια ή τη διακοπή σημαντικών κοινωνικών σχέσεων. Ολοκληρώνουμε προτείνοντας κατευθύνσεις για περαιτέρω έρευνα σχετικά με τη φύση και την αποτελεσματικότητα των προσπαθειών των ηλικιωμένων να βελτιστοποιήσουν τις κοινωνικές τους σχέσεις.</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Μια τρίτη προοπτική δίνει έμφα">
            <a:hlinkClick r:id="" action="ppaction://media"/>
            <a:extLst>
              <a:ext uri="{FF2B5EF4-FFF2-40B4-BE49-F238E27FC236}">
                <a16:creationId xmlns:a16="http://schemas.microsoft.com/office/drawing/2014/main" id="{49CB481C-2F3F-476C-B296-10D10572156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46085" y="5102886"/>
            <a:ext cx="487363" cy="487363"/>
          </a:xfrm>
          <a:prstGeom prst="ellipse">
            <a:avLst/>
          </a:prstGeom>
          <a:ln>
            <a:noFill/>
          </a:ln>
          <a:effectLst>
            <a:softEdge rad="112500"/>
          </a:effectLst>
        </p:spPr>
      </p:pic>
    </p:spTree>
    <p:extLst>
      <p:ext uri="{BB962C8B-B14F-4D97-AF65-F5344CB8AC3E}">
        <p14:creationId xmlns:p14="http://schemas.microsoft.com/office/powerpoint/2010/main" val="3528876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l" sz="900" dirty="0">
                <a:latin typeface="Arial" panose="020B0604020202020204" pitchFamily="34" charset="0"/>
                <a:cs typeface="Arial" panose="020B0604020202020204" pitchFamily="34" charset="0"/>
              </a:rPr>
              <a:t>"Η υποστήριξη της Ευρωπαϊκής Επιτροπής για την παραγωγή αυτής της δημοσίευσης δεν συνιστά έγκριση του περιεχομένου, το οποίο αντικατοπτρίζει μόνο τις απόψεις των συγγραφέων και η Επιτροπή δεν μπορεί να θεωρηθεί υπεύθυνη για οποιαδήποτε χρήση των πληροφοριών που περιέχονται σε αυτήν."</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984735" y="2838560"/>
            <a:ext cx="5907063" cy="2031325"/>
          </a:xfrm>
          <a:prstGeom prst="rect">
            <a:avLst/>
          </a:prstGeom>
          <a:noFill/>
        </p:spPr>
        <p:txBody>
          <a:bodyPr wrap="square" rtlCol="0">
            <a:spAutoFit/>
          </a:bodyPr>
          <a:lstStyle/>
          <a:p>
            <a:pPr algn="just"/>
            <a:r>
              <a:rPr lang="el" dirty="0"/>
              <a:t>Οι οικογενειακές σχέσεις συμβάλλουν επίσης στη συναισθηματική ευεξία και την ποιότητα ζωής. Για παράδειγμα, οι στενές σχέσεις επηρεάζουν τα θετικά συναισθήματα λειτουργώντας ως πηγή ευχάριστης κοινωνικής αλληλεπίδρασης και συντροφικότητας. Η έρευνα για την υποκειμενική ευημερία επιβεβαιώνει, επιπλέον, ότι η ύπαρξη στενών σχέσεων είναι ένας αξιόπιστος και ισχυρός προγνωστικός παράγοντας ευτυχίας και ικανοποίησης από τη ζωή.</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1)">
            <a:hlinkClick r:id="" action="ppaction://media"/>
            <a:extLst>
              <a:ext uri="{FF2B5EF4-FFF2-40B4-BE49-F238E27FC236}">
                <a16:creationId xmlns:a16="http://schemas.microsoft.com/office/drawing/2014/main" id="{04EE3624-1ECD-4BF9-B9DF-CFA1FD638AF3}"/>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97372" y="4859204"/>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585323"/>
          </a:xfrm>
          <a:prstGeom prst="rect">
            <a:avLst/>
          </a:prstGeom>
          <a:noFill/>
        </p:spPr>
        <p:txBody>
          <a:bodyPr wrap="square" rtlCol="0">
            <a:spAutoFit/>
          </a:bodyPr>
          <a:lstStyle/>
          <a:p>
            <a:pPr algn="just"/>
            <a:r>
              <a:rPr lang="el" dirty="0"/>
              <a:t>Οι υποστηρικτικές σχέσεις παίζουν επίσης σημαντικό ρόλο στη διευκόλυνση της προσαρμογής στο στρες της ζωής, συμπεριλαμβανομένης της σωματικής αναπηρίας και της ασθένειας. Δεδομένου ότι η εμφάνιση ή η εξέλιξη της αναπηρίας συνοδεύεται συχνά από αγωνία και δυσκολίες όπως πόνο, πτώση, απώλεια ενέργειας και αλλαγές στην αντίληψη του εαυτού , η ανάγκη για άλλους και η αξία των υποστηρικτικών σχέσεων μπορεί να αυξηθούν κατά τη διάρκεια αυτής της περιόδου.</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2)">
            <a:hlinkClick r:id="" action="ppaction://media"/>
            <a:extLst>
              <a:ext uri="{FF2B5EF4-FFF2-40B4-BE49-F238E27FC236}">
                <a16:creationId xmlns:a16="http://schemas.microsoft.com/office/drawing/2014/main" id="{4F0E4981-23CA-48EF-A024-80D264ABA51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190271" y="5033700"/>
            <a:ext cx="487363" cy="487363"/>
          </a:xfrm>
          <a:prstGeom prst="ellipse">
            <a:avLst/>
          </a:prstGeom>
          <a:ln>
            <a:noFill/>
          </a:ln>
          <a:effectLst>
            <a:softEdge rad="112500"/>
          </a:effectLst>
        </p:spPr>
      </p:pic>
    </p:spTree>
    <p:extLst>
      <p:ext uri="{BB962C8B-B14F-4D97-AF65-F5344CB8AC3E}">
        <p14:creationId xmlns:p14="http://schemas.microsoft.com/office/powerpoint/2010/main" val="3509918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862322"/>
          </a:xfrm>
          <a:prstGeom prst="rect">
            <a:avLst/>
          </a:prstGeom>
          <a:noFill/>
        </p:spPr>
        <p:txBody>
          <a:bodyPr wrap="square" rtlCol="0">
            <a:spAutoFit/>
          </a:bodyPr>
          <a:lstStyle/>
          <a:p>
            <a:pPr algn="just"/>
            <a:r>
              <a:rPr lang="el" dirty="0"/>
              <a:t>Η έλλειψη κοινωνικής υποστήριξης, για παράδειγμα, έχει βρεθεί ότι συμβάλλει σε χειρότερα αποτελέσματα υγείας μεταξύ των ατόμων με χρόνιες ασθένειες, με ιδιαίτερα επιζήμιες επιπτώσεις στη σωματική λειτουργία των ηλικιωμένων με χρόνια πάθηση. </a:t>
            </a:r>
          </a:p>
          <a:p>
            <a:pPr algn="just"/>
            <a:r>
              <a:rPr lang="el" dirty="0"/>
              <a:t>Ορισμένες από τις ευεργετικές σωματικές και ψυχολογικές επιπτώσεις των κοινωνικών σχέσεων στη μετέπειτα ζωή πιστεύεται ότι προέρχονται από τον προληπτικό ρόλο που διαδραματίζουν αυτοί οι ηλικιωμένοι στη ρύθμιση των σχέσεών τους.</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3)">
            <a:hlinkClick r:id="" action="ppaction://media"/>
            <a:extLst>
              <a:ext uri="{FF2B5EF4-FFF2-40B4-BE49-F238E27FC236}">
                <a16:creationId xmlns:a16="http://schemas.microsoft.com/office/drawing/2014/main" id="{EC3AE639-E528-4696-8453-82C9EC9678B3}"/>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81078" y="5321055"/>
            <a:ext cx="487363" cy="487363"/>
          </a:xfrm>
          <a:prstGeom prst="ellipse">
            <a:avLst/>
          </a:prstGeom>
          <a:ln>
            <a:noFill/>
          </a:ln>
          <a:effectLst>
            <a:softEdge rad="112500"/>
          </a:effectLst>
        </p:spPr>
      </p:pic>
    </p:spTree>
    <p:extLst>
      <p:ext uri="{BB962C8B-B14F-4D97-AF65-F5344CB8AC3E}">
        <p14:creationId xmlns:p14="http://schemas.microsoft.com/office/powerpoint/2010/main" val="115465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308324"/>
          </a:xfrm>
          <a:prstGeom prst="rect">
            <a:avLst/>
          </a:prstGeom>
          <a:noFill/>
        </p:spPr>
        <p:txBody>
          <a:bodyPr wrap="square" rtlCol="0">
            <a:spAutoFit/>
          </a:bodyPr>
          <a:lstStyle/>
          <a:p>
            <a:pPr algn="just"/>
            <a:r>
              <a:rPr lang="el" dirty="0"/>
              <a:t>Οι θεωρητικοί έχουν προτείνει ότι οι ηλικιωμένοι παίζουν ενεργό ρόλο στη διαχείριση των κοινωνικών τους σχέσεων, επιδιώκοντας να επενδύσουν το χρόνο τους σε συναισθηματικά ανταποδοτικές σχέσεις και να αποφύγουν ή να ελαχιστοποιήσουν τη συμμετοχή τους σε σχέσεις που δεν ανταμείβουν ή αποστρέφονται. Υπό αυτή την έννοια, οι ενήλικες μεγαλύτερης ηλικίας μπορεί να θεωρηθούν ότι συμμετέχουν ενεργά στις προσπάθειες διαμόρφωσης του κοινωνικού τους περιβάλλοντος, καλλιεργώντας και επωφελούμενοι από τα δυνατά σημεία των πιο υποστηρικτικών σχέσεών τους στα κοινωνικά δίκτυα.</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4)">
            <a:hlinkClick r:id="" action="ppaction://media"/>
            <a:extLst>
              <a:ext uri="{FF2B5EF4-FFF2-40B4-BE49-F238E27FC236}">
                <a16:creationId xmlns:a16="http://schemas.microsoft.com/office/drawing/2014/main" id="{2CA94E8C-D7D0-4E1B-9E50-3F6F4EECB64E}"/>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281078" y="5579896"/>
            <a:ext cx="487363" cy="487363"/>
          </a:xfrm>
          <a:prstGeom prst="ellipse">
            <a:avLst/>
          </a:prstGeom>
          <a:ln>
            <a:noFill/>
          </a:ln>
          <a:effectLst>
            <a:softEdge rad="112500"/>
          </a:effectLst>
        </p:spPr>
      </p:pic>
    </p:spTree>
    <p:extLst>
      <p:ext uri="{BB962C8B-B14F-4D97-AF65-F5344CB8AC3E}">
        <p14:creationId xmlns:p14="http://schemas.microsoft.com/office/powerpoint/2010/main" val="3201958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031325"/>
          </a:xfrm>
          <a:prstGeom prst="rect">
            <a:avLst/>
          </a:prstGeom>
          <a:noFill/>
        </p:spPr>
        <p:txBody>
          <a:bodyPr wrap="square" rtlCol="0">
            <a:spAutoFit/>
          </a:bodyPr>
          <a:lstStyle/>
          <a:p>
            <a:pPr algn="just"/>
            <a:r>
              <a:rPr lang="el" dirty="0"/>
              <a:t>Ωστόσο, δεν είναι πάντα δυνατό για τους ηλικιωμένους να διαχειρίζονται τις κοινωνικές τους σχέσεις έτσι ώστε οι αλληλεπιδράσεις με τους άλλους να είναι σταθερά ανταποδοτικές. Μερικοί ηλικιωμένοι εμπλέκονται σε προβληματικές κοινωνικές σχέσεις από τις οποίες η απεμπλοκή είναι δύσκολη. Άλλοι που απολαμβάνουν σε μεγάλο βαθμό αρμονικές κοινωνικές σχέσεις για μεγάλο χρονικό διάστημα μπορεί να βιώσουν γεγονότα ζωής που απειλούν αυτές τις σχέσεις.</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5)">
            <a:hlinkClick r:id="" action="ppaction://media"/>
            <a:extLst>
              <a:ext uri="{FF2B5EF4-FFF2-40B4-BE49-F238E27FC236}">
                <a16:creationId xmlns:a16="http://schemas.microsoft.com/office/drawing/2014/main" id="{930A73B2-8943-4AB6-8E65-604257FEF196}"/>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5140018"/>
            <a:ext cx="487363" cy="487363"/>
          </a:xfrm>
          <a:prstGeom prst="ellipse">
            <a:avLst/>
          </a:prstGeom>
          <a:ln>
            <a:noFill/>
          </a:ln>
          <a:effectLst>
            <a:softEdge rad="112500"/>
          </a:effectLst>
        </p:spPr>
      </p:pic>
    </p:spTree>
    <p:extLst>
      <p:ext uri="{BB962C8B-B14F-4D97-AF65-F5344CB8AC3E}">
        <p14:creationId xmlns:p14="http://schemas.microsoft.com/office/powerpoint/2010/main" val="1010830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3139321"/>
          </a:xfrm>
          <a:prstGeom prst="rect">
            <a:avLst/>
          </a:prstGeom>
          <a:noFill/>
        </p:spPr>
        <p:txBody>
          <a:bodyPr wrap="square" rtlCol="0">
            <a:spAutoFit/>
          </a:bodyPr>
          <a:lstStyle/>
          <a:p>
            <a:pPr algn="just"/>
            <a:r>
              <a:rPr lang="el" dirty="0"/>
              <a:t>Η μείωση της υγείας ή της κινητικότητας, για παράδειγμα, μπορεί να διαταράξει τα καθιερωμένα πρότυπα αλληλεπίδρασης με τα μέλη του κοινωνικού δικτύου. Εμπειρίες όπως η χηρεία και η μετεγκατάσταση κατοικιών μπορούν να οδηγήσουν στην απώλεια σημαντικών κοινωνικών σχέσεων, δημιουργώντας προκλήσεις προσαρμογής. Έτσι, σε ορισμένα πλαίσια, οι δεσμοί κοινωνικών δικτύων των ηλικιωμένων μπορεί να χαρακτηρίζονται από περιορισμούς ή εντάσεις που χειροτερεύουν  αντί να βελτιώνουν, την υγεία και την ευημερία τους.</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6)">
            <a:hlinkClick r:id="" action="ppaction://media"/>
            <a:extLst>
              <a:ext uri="{FF2B5EF4-FFF2-40B4-BE49-F238E27FC236}">
                <a16:creationId xmlns:a16="http://schemas.microsoft.com/office/drawing/2014/main" id="{57A64D19-1245-43CD-B0FF-41D2AB0DE7C8}"/>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5486844"/>
            <a:ext cx="487363" cy="487363"/>
          </a:xfrm>
          <a:prstGeom prst="ellipse">
            <a:avLst/>
          </a:prstGeom>
          <a:ln>
            <a:noFill/>
          </a:ln>
          <a:effectLst>
            <a:softEdge rad="112500"/>
          </a:effectLst>
        </p:spPr>
      </p:pic>
    </p:spTree>
    <p:extLst>
      <p:ext uri="{BB962C8B-B14F-4D97-AF65-F5344CB8AC3E}">
        <p14:creationId xmlns:p14="http://schemas.microsoft.com/office/powerpoint/2010/main" val="3207649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1477328"/>
          </a:xfrm>
          <a:prstGeom prst="rect">
            <a:avLst/>
          </a:prstGeom>
          <a:noFill/>
        </p:spPr>
        <p:txBody>
          <a:bodyPr wrap="square" rtlCol="0">
            <a:spAutoFit/>
          </a:bodyPr>
          <a:lstStyle/>
          <a:p>
            <a:pPr algn="just"/>
            <a:r>
              <a:rPr lang="el" dirty="0"/>
              <a:t>Μια γόνιμη κατεύθυνση για μελλοντική έρευνα, και ο στόχος αυτού του κεφαλαίου, είναι να εξετάσει πώς οι ηλικιωμένοι επιδιώκουν να διαχειριστούν τους κοινωνικούς τους κόσμους για να μεγιστοποιήσουν τις θετικές αλληλεπιδράσεις με τους άλλους, να αποτρέψουν αρνητικές αλληλεπιδράσεις και να καλύψουν τις κοινωνικές τους ανάγκες στον απόηχο των απωλειών σχέσεων.</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7)">
            <a:hlinkClick r:id="" action="ppaction://media"/>
            <a:extLst>
              <a:ext uri="{FF2B5EF4-FFF2-40B4-BE49-F238E27FC236}">
                <a16:creationId xmlns:a16="http://schemas.microsoft.com/office/drawing/2014/main" id="{4F41BAE5-1F66-4E0E-A9AF-4A5109B976DB}"/>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4859204"/>
            <a:ext cx="487363" cy="487363"/>
          </a:xfrm>
          <a:prstGeom prst="ellipse">
            <a:avLst/>
          </a:prstGeom>
          <a:ln>
            <a:noFill/>
          </a:ln>
          <a:effectLst>
            <a:softEdge rad="112500"/>
          </a:effectLst>
        </p:spPr>
      </p:pic>
    </p:spTree>
    <p:extLst>
      <p:ext uri="{BB962C8B-B14F-4D97-AF65-F5344CB8AC3E}">
        <p14:creationId xmlns:p14="http://schemas.microsoft.com/office/powerpoint/2010/main" val="320993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sp>
        <p:nvSpPr>
          <p:cNvPr id="6" name="TextBox 5">
            <a:extLst>
              <a:ext uri="{FF2B5EF4-FFF2-40B4-BE49-F238E27FC236}">
                <a16:creationId xmlns:a16="http://schemas.microsoft.com/office/drawing/2014/main" id="{A09E4304-5C3F-7E40-AAB5-E4FA1BE0CFA5}"/>
              </a:ext>
            </a:extLst>
          </p:cNvPr>
          <p:cNvSpPr txBox="1"/>
          <p:nvPr/>
        </p:nvSpPr>
        <p:spPr>
          <a:xfrm>
            <a:off x="2867660" y="3038834"/>
            <a:ext cx="5907063" cy="2585323"/>
          </a:xfrm>
          <a:prstGeom prst="rect">
            <a:avLst/>
          </a:prstGeom>
          <a:noFill/>
        </p:spPr>
        <p:txBody>
          <a:bodyPr wrap="square" rtlCol="0">
            <a:spAutoFit/>
          </a:bodyPr>
          <a:lstStyle/>
          <a:p>
            <a:pPr algn="just"/>
            <a:r>
              <a:rPr lang="el" dirty="0"/>
              <a:t>Η γήρανση συχνά συνοδεύεται από σωματική παρακμή. Ξεκινάμε, επομένως, παρουσιάζοντας τον ρόλο που μπορεί να διαδραματίσουν οι κοινωνικές σχέσεις στην εμφάνιση και την εξέλιξη της αναπηρίας στη μετέπειτα ζωή. Στη συνέχεια εξετάζουμε πώς οι ηλικιωμένοι επιδιώκουν να ρυθμίσουν τις κοινωνικές τους σχέσεις για να μεγιστοποιήσουν τις θετικές αλληλεπιδράσεις, να ελαχιστοποιήσουν τις αρνητικές και να προσαρμοστούν στις απώλειες σχέσεων. Εξετάζονται τρεις προοπτικές για τις διαδικασίες ρύθμισης των σχέσεων.</a:t>
            </a:r>
            <a:endParaRPr lang="en-US" dirty="0">
              <a:latin typeface="Verdana" panose="020B0604030504040204" pitchFamily="34" charset="0"/>
              <a:ea typeface="Verdana" panose="020B0604030504040204" pitchFamily="34" charset="0"/>
              <a:cs typeface="Arial" panose="020B0604020202020204" pitchFamily="34" charset="0"/>
            </a:endParaRPr>
          </a:p>
        </p:txBody>
      </p:sp>
      <p:sp>
        <p:nvSpPr>
          <p:cNvPr id="7" name="TextBox 6">
            <a:extLst>
              <a:ext uri="{FF2B5EF4-FFF2-40B4-BE49-F238E27FC236}">
                <a16:creationId xmlns:a16="http://schemas.microsoft.com/office/drawing/2014/main" id="{1F35F2EC-4B59-5145-9433-A1309EF9A3DC}"/>
              </a:ext>
            </a:extLst>
          </p:cNvPr>
          <p:cNvSpPr txBox="1"/>
          <p:nvPr/>
        </p:nvSpPr>
        <p:spPr>
          <a:xfrm>
            <a:off x="9452112" y="2655364"/>
            <a:ext cx="2426295" cy="1631216"/>
          </a:xfrm>
          <a:prstGeom prst="rect">
            <a:avLst/>
          </a:prstGeom>
          <a:noFill/>
        </p:spPr>
        <p:txBody>
          <a:bodyPr wrap="square" rtlCol="0">
            <a:spAutoFit/>
          </a:bodyPr>
          <a:lstStyle/>
          <a:p>
            <a:r>
              <a:rPr lang="el" sz="2000" dirty="0">
                <a:latin typeface="Arial" panose="020B0604020202020204" pitchFamily="34" charset="0"/>
                <a:cs typeface="Arial" panose="020B0604020202020204" pitchFamily="34" charset="0"/>
              </a:rPr>
              <a:t>Σε αυτό το ηχητικό βιβλίο, θα μάθετε περισσότερα για τη συναισθηματική ευεξία των ηλικιωμένων</a:t>
            </a:r>
            <a:endParaRPr lang="en-US" sz="2000" dirty="0">
              <a:latin typeface="Arial" panose="020B0604020202020204" pitchFamily="34" charset="0"/>
              <a:cs typeface="Arial" panose="020B0604020202020204" pitchFamily="34" charset="0"/>
            </a:endParaRPr>
          </a:p>
        </p:txBody>
      </p:sp>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030" name="Picture 6" descr="Yoga Meditation Sticker">
            <a:extLst>
              <a:ext uri="{FF2B5EF4-FFF2-40B4-BE49-F238E27FC236}">
                <a16:creationId xmlns:a16="http://schemas.microsoft.com/office/drawing/2014/main" id="{C6228093-36A5-4F35-B462-E2DAA7E61EF1}"/>
              </a:ext>
            </a:extLst>
          </p:cNvPr>
          <p:cNvPicPr>
            <a:picLocks noChangeAspect="1" noChangeArrowheads="1" noCrop="1"/>
          </p:cNvPicPr>
          <p:nvPr/>
        </p:nvPicPr>
        <p:blipFill>
          <a:blip r:embed="rId7">
            <a:extLst>
              <a:ext uri="{28A0092B-C50C-407E-A947-70E740481C1C}">
                <a14:useLocalDpi xmlns:a14="http://schemas.microsoft.com/office/drawing/2010/main" val="0"/>
              </a:ext>
            </a:extLst>
          </a:blip>
          <a:srcRect/>
          <a:stretch>
            <a:fillRect/>
          </a:stretch>
        </p:blipFill>
        <p:spPr bwMode="auto">
          <a:xfrm>
            <a:off x="4531500" y="0"/>
            <a:ext cx="2995246" cy="2995246"/>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FF1C9F58-BEE7-40E6-AEF0-296ADFD55AA0}"/>
              </a:ext>
            </a:extLst>
          </p:cNvPr>
          <p:cNvPicPr>
            <a:picLocks noChangeAspect="1"/>
          </p:cNvPicPr>
          <p:nvPr/>
        </p:nvPicPr>
        <p:blipFill rotWithShape="1">
          <a:blip r:embed="rId8"/>
          <a:srcRect t="2415" b="5400"/>
          <a:stretch/>
        </p:blipFill>
        <p:spPr>
          <a:xfrm>
            <a:off x="170133" y="1994164"/>
            <a:ext cx="2697527" cy="2588547"/>
          </a:xfrm>
          <a:prstGeom prst="rect">
            <a:avLst/>
          </a:prstGeom>
        </p:spPr>
      </p:pic>
      <p:pic>
        <p:nvPicPr>
          <p:cNvPr id="3" name="Ήχος βιβλίο _ Συναισθηματική ε (8)">
            <a:hlinkClick r:id="" action="ppaction://media"/>
            <a:extLst>
              <a:ext uri="{FF2B5EF4-FFF2-40B4-BE49-F238E27FC236}">
                <a16:creationId xmlns:a16="http://schemas.microsoft.com/office/drawing/2014/main" id="{113A131A-D00A-4AC8-9C5D-3D8023271AA3}"/>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80297" y="5226310"/>
            <a:ext cx="487363" cy="487363"/>
          </a:xfrm>
          <a:prstGeom prst="ellipse">
            <a:avLst/>
          </a:prstGeom>
          <a:ln>
            <a:noFill/>
          </a:ln>
          <a:effectLst>
            <a:softEdge rad="112500"/>
          </a:effectLst>
        </p:spPr>
      </p:pic>
    </p:spTree>
    <p:extLst>
      <p:ext uri="{BB962C8B-B14F-4D97-AF65-F5344CB8AC3E}">
        <p14:creationId xmlns:p14="http://schemas.microsoft.com/office/powerpoint/2010/main" val="3570822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2139</TotalTime>
  <Words>866</Words>
  <Application>Microsoft Office PowerPoint</Application>
  <PresentationFormat>Widescreen</PresentationFormat>
  <Paragraphs>23</Paragraphs>
  <Slides>12</Slides>
  <Notes>0</Notes>
  <HiddenSlides>0</HiddenSlides>
  <MMClips>11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Calibri Light</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28</cp:revision>
  <dcterms:created xsi:type="dcterms:W3CDTF">2020-10-05T11:11:44Z</dcterms:created>
  <dcterms:modified xsi:type="dcterms:W3CDTF">2022-03-17T08:37:36Z</dcterms:modified>
</cp:coreProperties>
</file>