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8"/>
  </p:handoutMasterIdLst>
  <p:sldIdLst>
    <p:sldId id="256" r:id="rId2"/>
    <p:sldId id="257" r:id="rId3"/>
    <p:sldId id="266" r:id="rId4"/>
    <p:sldId id="267" r:id="rId5"/>
    <p:sldId id="268" r:id="rId6"/>
    <p:sldId id="265"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2" d="100"/>
          <a:sy n="82" d="100"/>
        </p:scale>
        <p:origin x="826" y="6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17/03/2022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3/17/2022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3/17/2022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3/17/2022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3/17/2022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3/17/2022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3/17/2022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73446E82-6825-45E8-91D5-644BDAF9C45B}"/>
              </a:ext>
            </a:extLst>
          </p:cNvPr>
          <p:cNvSpPr txBox="1"/>
          <p:nvPr/>
        </p:nvSpPr>
        <p:spPr>
          <a:xfrm>
            <a:off x="3763108" y="3226777"/>
            <a:ext cx="6523892" cy="923330"/>
          </a:xfrm>
          <a:prstGeom prst="rect">
            <a:avLst/>
          </a:prstGeom>
          <a:noFill/>
        </p:spPr>
        <p:txBody>
          <a:bodyPr wrap="square" rtlCol="0">
            <a:spAutoFit/>
          </a:bodyPr>
          <a:lstStyle/>
          <a:p>
            <a:r>
              <a:rPr lang="lt-LT" sz="1800" dirty="0">
                <a:latin typeface="Arial Rounded MT Bold" panose="020F0704030504030204" pitchFamily="34" charset="0"/>
              </a:rPr>
              <a:t>Audio book: </a:t>
            </a:r>
            <a:r>
              <a:rPr lang="el-GR" b="1" dirty="0">
                <a:latin typeface="Arial Rounded MT Bold" panose="020F0704030504030204" pitchFamily="34" charset="0"/>
                <a:ea typeface="Calibri" panose="020F0502020204030204" pitchFamily="34" charset="0"/>
                <a:cs typeface="Times New Roman" panose="02020603050405020304" pitchFamily="18" charset="0"/>
              </a:rPr>
              <a:t>ΠΟΙΑ ΕΙΝΑΙ ΤΑ ΠΡΟΕΙΔΟΠΟΙΗΤΙΚΑ ΣΗΜΑΔΙΑ ΚΑΚΟΠΟΙΗΣΗΣ ΗΛΙΚΙΩΜΕΝΩΝ;</a:t>
            </a:r>
            <a:endParaRPr lang="en-GB" sz="1800" dirty="0">
              <a:effectLst/>
              <a:latin typeface="Arial Rounded MT Bold" panose="020F0704030504030204" pitchFamily="34" charset="0"/>
              <a:ea typeface="Calibri" panose="020F0502020204030204" pitchFamily="34" charset="0"/>
              <a:cs typeface="Times New Roman" panose="02020603050405020304" pitchFamily="18" charset="0"/>
            </a:endParaRPr>
          </a:p>
          <a:p>
            <a:endParaRPr lang="en-GB" dirty="0"/>
          </a:p>
        </p:txBody>
      </p:sp>
      <p:pic>
        <p:nvPicPr>
          <p:cNvPr id="4" name="Μια τρίτη προοπτική δίνει έμφα (1)">
            <a:hlinkClick r:id="" action="ppaction://media"/>
            <a:extLst>
              <a:ext uri="{FF2B5EF4-FFF2-40B4-BE49-F238E27FC236}">
                <a16:creationId xmlns:a16="http://schemas.microsoft.com/office/drawing/2014/main" id="{87FF8125-8522-47B7-AA8A-46866B2877F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519426" y="3906425"/>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509287" y="2758187"/>
            <a:ext cx="5629013" cy="2585323"/>
          </a:xfrm>
          <a:prstGeom prst="rect">
            <a:avLst/>
          </a:prstGeom>
          <a:noFill/>
        </p:spPr>
        <p:txBody>
          <a:bodyPr wrap="square" rtlCol="0">
            <a:spAutoFit/>
          </a:bodyPr>
          <a:lstStyle/>
          <a:p>
            <a:pPr algn="just"/>
            <a:r>
              <a:rPr lang="el-GR" dirty="0"/>
              <a:t>Η κακοποίηση ηλικιωμένων μπορεί να λάβει πολλές μορφές, καθιστώντας συχνά δύσκολο τον εντοπισμό. Τα κοινά σημάδια κακοποίησης σε ηλικιωμένων περιλαμβάνουν σωματικούς τραυματισμούς, αρνητικές αλλαγές συμπεριφοράς ή ανεξήγητες συναλλαγές.  Μαθαίνοντας για όλα τα προειδοποιητικά σημάδια κακοποίησης ηλικιωμένων, οι οικογένειες μπορούν να προετοιμαστούν καλύτερα για να κρατήσουν τα αγαπημένα τους πρόσωπα ασφαλή.</a:t>
            </a:r>
            <a:endParaRPr lang="en-GB" dirty="0"/>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5" name="TextBox 4">
            <a:extLst>
              <a:ext uri="{FF2B5EF4-FFF2-40B4-BE49-F238E27FC236}">
                <a16:creationId xmlns:a16="http://schemas.microsoft.com/office/drawing/2014/main" id="{8B407B4D-1ABD-4C7C-8209-636EA5E76189}"/>
              </a:ext>
            </a:extLst>
          </p:cNvPr>
          <p:cNvSpPr txBox="1"/>
          <p:nvPr/>
        </p:nvSpPr>
        <p:spPr>
          <a:xfrm>
            <a:off x="9689123" y="2571827"/>
            <a:ext cx="1847507" cy="2031325"/>
          </a:xfrm>
          <a:prstGeom prst="rect">
            <a:avLst/>
          </a:prstGeom>
          <a:noFill/>
        </p:spPr>
        <p:txBody>
          <a:bodyPr wrap="square" rtlCol="0">
            <a:spAutoFit/>
          </a:bodyPr>
          <a:lstStyle/>
          <a:p>
            <a:r>
              <a:rPr lang="el-GR" dirty="0"/>
              <a:t>Σε αυτό το ηχητικό βιβλίο θα μάθετε περισσότερα για τα σημάδια της κακοποίησης ηλικιωμένων..</a:t>
            </a:r>
            <a:endParaRPr lang="en-GB" dirty="0"/>
          </a:p>
        </p:txBody>
      </p:sp>
      <p:pic>
        <p:nvPicPr>
          <p:cNvPr id="4" name="Μια τρίτη προοπτική δίνει έμφα (2)">
            <a:hlinkClick r:id="" action="ppaction://media"/>
            <a:extLst>
              <a:ext uri="{FF2B5EF4-FFF2-40B4-BE49-F238E27FC236}">
                <a16:creationId xmlns:a16="http://schemas.microsoft.com/office/drawing/2014/main" id="{EE98F3E5-1523-491E-AD62-F226E0E41FAD}"/>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958464" y="4932959"/>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3069541"/>
            <a:ext cx="5629013" cy="2031325"/>
          </a:xfrm>
          <a:prstGeom prst="rect">
            <a:avLst/>
          </a:prstGeom>
          <a:noFill/>
        </p:spPr>
        <p:txBody>
          <a:bodyPr wrap="square" rtlCol="0">
            <a:spAutoFit/>
          </a:bodyPr>
          <a:lstStyle/>
          <a:p>
            <a:pPr algn="just"/>
            <a:r>
              <a:rPr lang="el-GR" dirty="0"/>
              <a:t>Τα πιο κοινά προειδοποιητικά σημάδια κακοποίησης ηλικιωμένων είναι περίεργες και ξαφνικές αλλαγές στην ψυχική, σωματική ή οικονομική ευημερία ενός ηλικιωμένου αγαπημένου προσώπου. Τα συγκεκριμένα σημάδια κακοποίησης ηλικιωμένων ποικίλλουν ανάλογα με το είδος της κακοποίησης ηλικιωμένων που επηρεάζει το θύμα</a:t>
            </a:r>
            <a:endParaRPr lang="en-GB" dirty="0"/>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5" name="TextBox 4">
            <a:extLst>
              <a:ext uri="{FF2B5EF4-FFF2-40B4-BE49-F238E27FC236}">
                <a16:creationId xmlns:a16="http://schemas.microsoft.com/office/drawing/2014/main" id="{8B407B4D-1ABD-4C7C-8209-636EA5E76189}"/>
              </a:ext>
            </a:extLst>
          </p:cNvPr>
          <p:cNvSpPr txBox="1"/>
          <p:nvPr/>
        </p:nvSpPr>
        <p:spPr>
          <a:xfrm>
            <a:off x="9689123" y="2571827"/>
            <a:ext cx="1847507" cy="2031325"/>
          </a:xfrm>
          <a:prstGeom prst="rect">
            <a:avLst/>
          </a:prstGeom>
          <a:noFill/>
        </p:spPr>
        <p:txBody>
          <a:bodyPr wrap="square" rtlCol="0">
            <a:spAutoFit/>
          </a:bodyPr>
          <a:lstStyle/>
          <a:p>
            <a:r>
              <a:rPr lang="el-GR" dirty="0"/>
              <a:t>Σε αυτό το ηχητικό βιβλίο θα μάθετε περισσότερα για τα σημάδια της κακοποίησης ηλικιωμένων.</a:t>
            </a:r>
            <a:endParaRPr lang="en-GB" dirty="0"/>
          </a:p>
        </p:txBody>
      </p:sp>
      <p:pic>
        <p:nvPicPr>
          <p:cNvPr id="4" name="Μια τρίτη προοπτική δίνει έμφα (3)">
            <a:hlinkClick r:id="" action="ppaction://media"/>
            <a:extLst>
              <a:ext uri="{FF2B5EF4-FFF2-40B4-BE49-F238E27FC236}">
                <a16:creationId xmlns:a16="http://schemas.microsoft.com/office/drawing/2014/main" id="{EC63CFB3-3DC4-4AEA-9D67-0C8562F5A0DB}"/>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734009" y="4603152"/>
            <a:ext cx="487363" cy="487363"/>
          </a:xfrm>
          <a:prstGeom prst="ellipse">
            <a:avLst/>
          </a:prstGeom>
          <a:ln>
            <a:noFill/>
          </a:ln>
          <a:effectLst>
            <a:softEdge rad="112500"/>
          </a:effectLst>
        </p:spPr>
      </p:pic>
    </p:spTree>
    <p:extLst>
      <p:ext uri="{BB962C8B-B14F-4D97-AF65-F5344CB8AC3E}">
        <p14:creationId xmlns:p14="http://schemas.microsoft.com/office/powerpoint/2010/main" val="235893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890314"/>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3069541"/>
            <a:ext cx="5629013" cy="2031325"/>
          </a:xfrm>
          <a:prstGeom prst="rect">
            <a:avLst/>
          </a:prstGeom>
          <a:noFill/>
        </p:spPr>
        <p:txBody>
          <a:bodyPr wrap="square" rtlCol="0">
            <a:spAutoFit/>
          </a:bodyPr>
          <a:lstStyle/>
          <a:p>
            <a:pPr algn="just"/>
            <a:r>
              <a:rPr lang="el-GR" dirty="0"/>
              <a:t>Τα σημεία και τα συμπτώματα της κακοποίησης ηλικιωμένων μπορεί να περιλαμβάνουν: Τραυματισμούς όπως μώλωπες, κοψίματα ή σπασμένα κόκαλα. Υποσιτισμός ή απώλεια βάρους. Κακή υγιεινή. Συμπτώματα άγχους, κατάθλιψης ή σύγχυσης. Ανεξήγητες συναλλαγές ή απώλεια χρημάτων. Αποχώρηση από μέλη της οικογένειας ή φίλους.</a:t>
            </a:r>
            <a:endParaRPr lang="en-GB" dirty="0"/>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5" name="TextBox 4">
            <a:extLst>
              <a:ext uri="{FF2B5EF4-FFF2-40B4-BE49-F238E27FC236}">
                <a16:creationId xmlns:a16="http://schemas.microsoft.com/office/drawing/2014/main" id="{8B407B4D-1ABD-4C7C-8209-636EA5E76189}"/>
              </a:ext>
            </a:extLst>
          </p:cNvPr>
          <p:cNvSpPr txBox="1"/>
          <p:nvPr/>
        </p:nvSpPr>
        <p:spPr>
          <a:xfrm>
            <a:off x="9689123" y="2571827"/>
            <a:ext cx="1847507" cy="2031325"/>
          </a:xfrm>
          <a:prstGeom prst="rect">
            <a:avLst/>
          </a:prstGeom>
          <a:noFill/>
        </p:spPr>
        <p:txBody>
          <a:bodyPr wrap="square" rtlCol="0">
            <a:spAutoFit/>
          </a:bodyPr>
          <a:lstStyle/>
          <a:p>
            <a:r>
              <a:rPr lang="el-GR" dirty="0"/>
              <a:t>Σε αυτό το ηχητικό βιβλίο θα μάθετε περισσότερα για τα σημάδια της κακοποίησης ηλικιωμένων.</a:t>
            </a:r>
            <a:endParaRPr lang="en-GB" dirty="0"/>
          </a:p>
        </p:txBody>
      </p:sp>
      <p:pic>
        <p:nvPicPr>
          <p:cNvPr id="4" name="Μια τρίτη προοπτική δίνει έμφα (4)">
            <a:hlinkClick r:id="" action="ppaction://media"/>
            <a:extLst>
              <a:ext uri="{FF2B5EF4-FFF2-40B4-BE49-F238E27FC236}">
                <a16:creationId xmlns:a16="http://schemas.microsoft.com/office/drawing/2014/main" id="{882AEAD8-14D1-400D-AA3C-C21D8FB9EF16}"/>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671805" y="4922415"/>
            <a:ext cx="487363" cy="487363"/>
          </a:xfrm>
          <a:prstGeom prst="ellipse">
            <a:avLst/>
          </a:prstGeom>
          <a:ln>
            <a:noFill/>
          </a:ln>
          <a:effectLst>
            <a:softEdge rad="112500"/>
          </a:effectLst>
        </p:spPr>
      </p:pic>
    </p:spTree>
    <p:extLst>
      <p:ext uri="{BB962C8B-B14F-4D97-AF65-F5344CB8AC3E}">
        <p14:creationId xmlns:p14="http://schemas.microsoft.com/office/powerpoint/2010/main" val="50713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3" name="TextBox 2">
            <a:extLst>
              <a:ext uri="{FF2B5EF4-FFF2-40B4-BE49-F238E27FC236}">
                <a16:creationId xmlns:a16="http://schemas.microsoft.com/office/drawing/2014/main" id="{20A77B90-3484-44D0-B09C-0F7B4081027F}"/>
              </a:ext>
            </a:extLst>
          </p:cNvPr>
          <p:cNvSpPr txBox="1"/>
          <p:nvPr/>
        </p:nvSpPr>
        <p:spPr>
          <a:xfrm>
            <a:off x="3221372" y="2938224"/>
            <a:ext cx="5629013" cy="1754326"/>
          </a:xfrm>
          <a:prstGeom prst="rect">
            <a:avLst/>
          </a:prstGeom>
          <a:noFill/>
        </p:spPr>
        <p:txBody>
          <a:bodyPr wrap="square" rtlCol="0">
            <a:spAutoFit/>
          </a:bodyPr>
          <a:lstStyle/>
          <a:p>
            <a:pPr algn="just"/>
            <a:r>
              <a:rPr lang="el-GR" dirty="0"/>
              <a:t>Για να αποφευχθεί η κακοποίηση ηλικιωμένων, τα μέλη της οικογένειας θα πρέπει να παρακολουθούν στενά τα μεγαλύτερα αγαπημένα πρόσωπα υπό τη φροντίδα κάποιου άλλου. Οι συγγενείς θα πρέπει επίσης να αναφέρουν τυχόν σημάδια κακοποίησης ηλικιωμένων στις τοπικές αρχές το συντομότερο δυνατό</a:t>
            </a:r>
            <a:endParaRPr lang="en-GB" dirty="0"/>
          </a:p>
        </p:txBody>
      </p:sp>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5" name="TextBox 4">
            <a:extLst>
              <a:ext uri="{FF2B5EF4-FFF2-40B4-BE49-F238E27FC236}">
                <a16:creationId xmlns:a16="http://schemas.microsoft.com/office/drawing/2014/main" id="{8B407B4D-1ABD-4C7C-8209-636EA5E76189}"/>
              </a:ext>
            </a:extLst>
          </p:cNvPr>
          <p:cNvSpPr txBox="1"/>
          <p:nvPr/>
        </p:nvSpPr>
        <p:spPr>
          <a:xfrm>
            <a:off x="9689123" y="2571827"/>
            <a:ext cx="1847507" cy="2031325"/>
          </a:xfrm>
          <a:prstGeom prst="rect">
            <a:avLst/>
          </a:prstGeom>
          <a:noFill/>
        </p:spPr>
        <p:txBody>
          <a:bodyPr wrap="square" rtlCol="0">
            <a:spAutoFit/>
          </a:bodyPr>
          <a:lstStyle/>
          <a:p>
            <a:r>
              <a:rPr lang="el-GR"/>
              <a:t>Σε αυτό το ηχητικό βιβλίο θα μάθετε περισσότερα για τα σημάδια της κακοποίησης ηλικιωμένων.</a:t>
            </a:r>
            <a:r>
              <a:rPr lang="en-GB"/>
              <a:t>.</a:t>
            </a:r>
            <a:endParaRPr lang="en-GB" dirty="0"/>
          </a:p>
        </p:txBody>
      </p:sp>
      <p:pic>
        <p:nvPicPr>
          <p:cNvPr id="4" name="Μια τρίτη προοπτική δίνει έμφα (5)">
            <a:hlinkClick r:id="" action="ppaction://media"/>
            <a:extLst>
              <a:ext uri="{FF2B5EF4-FFF2-40B4-BE49-F238E27FC236}">
                <a16:creationId xmlns:a16="http://schemas.microsoft.com/office/drawing/2014/main" id="{0DD7F6FB-522C-4431-9886-6CDF34E2CC08}"/>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537201" y="4692550"/>
            <a:ext cx="487363" cy="487363"/>
          </a:xfrm>
          <a:prstGeom prst="ellipse">
            <a:avLst/>
          </a:prstGeom>
          <a:ln>
            <a:noFill/>
          </a:ln>
          <a:effectLst>
            <a:softEdge rad="112500"/>
          </a:effectLst>
        </p:spPr>
      </p:pic>
    </p:spTree>
    <p:extLst>
      <p:ext uri="{BB962C8B-B14F-4D97-AF65-F5344CB8AC3E}">
        <p14:creationId xmlns:p14="http://schemas.microsoft.com/office/powerpoint/2010/main" val="294501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TotalTime>
  <Words>311</Words>
  <Application>Microsoft Office PowerPoint</Application>
  <PresentationFormat>Widescreen</PresentationFormat>
  <Paragraphs>10</Paragraphs>
  <Slides>6</Slides>
  <Notes>0</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Arial Rounded MT Bold</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28</cp:revision>
  <dcterms:created xsi:type="dcterms:W3CDTF">2020-10-05T11:11:44Z</dcterms:created>
  <dcterms:modified xsi:type="dcterms:W3CDTF">2022-03-17T08:41:52Z</dcterms:modified>
</cp:coreProperties>
</file>