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8"/>
  </p:handoutMasterIdLst>
  <p:sldIdLst>
    <p:sldId id="256" r:id="rId2"/>
    <p:sldId id="257" r:id="rId3"/>
    <p:sldId id="266" r:id="rId4"/>
    <p:sldId id="267" r:id="rId5"/>
    <p:sldId id="268" r:id="rId6"/>
    <p:sldId id="265" r:id="rId7"/>
  </p:sldIdLst>
  <p:sldSz cx="12192000" cy="6858000"/>
  <p:notesSz cx="6858000" cy="9144000"/>
  <p:defaultTextStyle>
    <a:defPPr>
      <a:defRPr lang="e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E3"/>
    <a:srgbClr val="FFCCFF"/>
    <a:srgbClr val="D13673"/>
    <a:srgbClr val="009CDD"/>
    <a:srgbClr val="C2C0CF"/>
    <a:srgbClr val="F9B233"/>
    <a:srgbClr val="E61873"/>
    <a:srgbClr val="A3295F"/>
    <a:srgbClr val="02A0E3"/>
    <a:srgbClr val="029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34"/>
    <p:restoredTop sz="96327"/>
  </p:normalViewPr>
  <p:slideViewPr>
    <p:cSldViewPr snapToGrid="0" snapToObjects="1">
      <p:cViewPr varScale="1">
        <p:scale>
          <a:sx n="87" d="100"/>
          <a:sy n="87" d="100"/>
        </p:scale>
        <p:origin x="71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4" d="100"/>
          <a:sy n="124" d="100"/>
        </p:scale>
        <p:origin x="4104" y="8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F32D17-BAD5-493C-B955-3D00697EE2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85621-2031-4448-915D-28D05C37C0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3CDD7-AE5D-48AA-92E7-EBA5C39516E8}" type="datetimeFigureOut">
              <a:rPr lang="en-IE" smtClean="0"/>
              <a:t>17/03/2022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4571F-2312-44E0-9DDA-9ED1B1034F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A8360-6297-4D8C-AC8A-681253AB59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1A84E-7670-4899-A865-0DAEC45A0C3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1077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19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4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21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3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21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38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3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6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1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393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2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"/>
              <a:t>Κάντε κλικ για να επεξεργαστείτε το στυλ του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"/>
              <a:t>Κάντε κλικ για να επεξεργαστείτε βασικά στυλ κειμένου</a:t>
            </a:r>
          </a:p>
          <a:p>
            <a:pPr lvl="1"/>
            <a:r>
              <a:rPr lang="el"/>
              <a:t>Δεύτερο επίπεδο</a:t>
            </a:r>
          </a:p>
          <a:p>
            <a:pPr lvl="2"/>
            <a:r>
              <a:rPr lang="el"/>
              <a:t>Τρίτο επίπεδο</a:t>
            </a:r>
          </a:p>
          <a:p>
            <a:pPr lvl="3"/>
            <a:r>
              <a:rPr lang="el"/>
              <a:t>Τέταρτο επίπεδο</a:t>
            </a:r>
          </a:p>
          <a:p>
            <a:pPr lvl="4"/>
            <a:r>
              <a:rPr lang="el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28DD7-9856-0B4F-9C68-CC82E18E786B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A6037-C16D-864B-8B93-3A002EED9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0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3.png"/><Relationship Id="rId4" Type="http://schemas.openxmlformats.org/officeDocument/2006/relationships/image" Target="../media/image4.jpg"/><Relationship Id="rId9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3.png"/><Relationship Id="rId4" Type="http://schemas.openxmlformats.org/officeDocument/2006/relationships/image" Target="../media/image4.jpg"/><Relationship Id="rId9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3.png"/><Relationship Id="rId4" Type="http://schemas.openxmlformats.org/officeDocument/2006/relationships/image" Target="../media/image4.jpg"/><Relationship Id="rId9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3.png"/><Relationship Id="rId4" Type="http://schemas.openxmlformats.org/officeDocument/2006/relationships/image" Target="../media/image4.jpg"/><Relationship Id="rId9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13673">
                <a:alpha val="25000"/>
              </a:srgbClr>
            </a:gs>
            <a:gs pos="100000">
              <a:srgbClr val="009CDD">
                <a:alpha val="25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8DD5A42-F94F-462E-998C-77B75A77E034}"/>
              </a:ext>
            </a:extLst>
          </p:cNvPr>
          <p:cNvGrpSpPr/>
          <p:nvPr/>
        </p:nvGrpSpPr>
        <p:grpSpPr>
          <a:xfrm>
            <a:off x="62446" y="5923729"/>
            <a:ext cx="3095986" cy="855907"/>
            <a:chOff x="9452113" y="5974207"/>
            <a:chExt cx="2739887" cy="784485"/>
          </a:xfrm>
        </p:grpSpPr>
        <p:sp>
          <p:nvSpPr>
            <p:cNvPr id="13" name="Rounded Rectangle 13">
              <a:extLst>
                <a:ext uri="{FF2B5EF4-FFF2-40B4-BE49-F238E27FC236}">
                  <a16:creationId xmlns:a16="http://schemas.microsoft.com/office/drawing/2014/main" id="{5600B9C3-525A-48FE-BD9B-C948D6E21F83}"/>
                </a:ext>
              </a:extLst>
            </p:cNvPr>
            <p:cNvSpPr/>
            <p:nvPr/>
          </p:nvSpPr>
          <p:spPr>
            <a:xfrm>
              <a:off x="9527458" y="6032090"/>
              <a:ext cx="2536724" cy="671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047D4BF-8D47-4A7D-9EFA-F798AEC75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52113" y="5974207"/>
              <a:ext cx="2739887" cy="784485"/>
            </a:xfrm>
            <a:prstGeom prst="rect">
              <a:avLst/>
            </a:prstGeom>
          </p:spPr>
        </p:pic>
      </p:grp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8B8B48E9-8307-4DA4-9FAB-53AD12DE14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953" y="513791"/>
            <a:ext cx="8575002" cy="22056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70893-5272-4B12-9E46-61B07E43AB5C}"/>
              </a:ext>
            </a:extLst>
          </p:cNvPr>
          <p:cNvSpPr txBox="1"/>
          <p:nvPr/>
        </p:nvSpPr>
        <p:spPr>
          <a:xfrm>
            <a:off x="5794132" y="3965331"/>
            <a:ext cx="5275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dirty="0"/>
              <a:t>Ηχητικό βιβλίο: </a:t>
            </a:r>
            <a:r>
              <a:rPr lang="el-G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ΔΡΑΣΤΗΡΙΟΤΗΤΕΣ ΣΕ ΜΕΓΑΛΥΤΕΡΗ ΗΛΙΚΙΑ</a:t>
            </a:r>
            <a:endParaRPr lang="en-GB" dirty="0"/>
          </a:p>
        </p:txBody>
      </p:sp>
      <p:pic>
        <p:nvPicPr>
          <p:cNvPr id="4" name="Audio book_ ΑΝΘΡΩΠΟΙ ΓΥΡΩ ΜΑΣ (7)">
            <a:hlinkClick r:id="" action="ppaction://media"/>
            <a:extLst>
              <a:ext uri="{FF2B5EF4-FFF2-40B4-BE49-F238E27FC236}">
                <a16:creationId xmlns:a16="http://schemas.microsoft.com/office/drawing/2014/main" id="{4ADE2F66-27D4-4EC6-8C5D-EC23ADC1F2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08637" y="4611662"/>
            <a:ext cx="487363" cy="487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7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bandage&#10;&#10;Description automatically generated">
            <a:extLst>
              <a:ext uri="{FF2B5EF4-FFF2-40B4-BE49-F238E27FC236}">
                <a16:creationId xmlns:a16="http://schemas.microsoft.com/office/drawing/2014/main" id="{BF7BA9EC-248F-4BCD-A27B-4C0C7F9CD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58" y="1822770"/>
            <a:ext cx="12085884" cy="310872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A3059DD-6B11-5446-A5D8-E33A28EE1A2D}"/>
              </a:ext>
            </a:extLst>
          </p:cNvPr>
          <p:cNvGrpSpPr/>
          <p:nvPr/>
        </p:nvGrpSpPr>
        <p:grpSpPr>
          <a:xfrm>
            <a:off x="9452113" y="5974207"/>
            <a:ext cx="2739887" cy="784485"/>
            <a:chOff x="9452113" y="5974207"/>
            <a:chExt cx="2739887" cy="784485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917E228-1EBE-F242-9D67-F9B285BDCD37}"/>
                </a:ext>
              </a:extLst>
            </p:cNvPr>
            <p:cNvSpPr/>
            <p:nvPr/>
          </p:nvSpPr>
          <p:spPr>
            <a:xfrm>
              <a:off x="9527458" y="6032090"/>
              <a:ext cx="2536724" cy="671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E509D2-F958-6640-8EFF-B4B3C0E50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52113" y="5974207"/>
              <a:ext cx="2739887" cy="784485"/>
            </a:xfrm>
            <a:prstGeom prst="rect">
              <a:avLst/>
            </a:prstGeom>
          </p:spPr>
        </p:pic>
      </p:grp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18161DE-7FB4-4576-9B01-D856BCD10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673" y="270213"/>
            <a:ext cx="2333087" cy="6001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0C1BCD-FB29-4FF4-9344-EF7A760DB36D}"/>
              </a:ext>
            </a:extLst>
          </p:cNvPr>
          <p:cNvSpPr txBox="1"/>
          <p:nvPr/>
        </p:nvSpPr>
        <p:spPr>
          <a:xfrm>
            <a:off x="3160872" y="2594469"/>
            <a:ext cx="56307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" dirty="0"/>
              <a:t>Είναι σημαντικό να ασκείστε και να παραμένετε σωματικά δραστήριοι καθώς μεγαλώνετε. Η άσκηση μπορεί να μειώσει τον κίνδυνο εμφάνισης ποικίλων </a:t>
            </a:r>
            <a:r>
              <a:rPr lang="el-GR" dirty="0"/>
              <a:t>θεμάτων</a:t>
            </a:r>
            <a:r>
              <a:rPr lang="el" dirty="0"/>
              <a:t> υγείας. Μπορεί επίσης να βοηθήσει στη μείωση του κινδύνου πτώσεων. Όποια κι αν είναι η ηλικία ή η κατάσταση της υγείας σας, υπάρχουν πολλοί τρόποι για να προσθέσετε περισσότερη σωματική κίνηση στη ζωή σας. Ποτέ δεν είναι αργά για να έχει θετική επίδραση η άσκηση.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56C07C-6CDC-40E5-B29A-D3C219A13AE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0114" b="27335"/>
          <a:stretch/>
        </p:blipFill>
        <p:spPr>
          <a:xfrm>
            <a:off x="294885" y="2592359"/>
            <a:ext cx="2624161" cy="1578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1F62FC-7532-4CA3-9984-477A5BCF9D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0477" b="6834"/>
          <a:stretch/>
        </p:blipFill>
        <p:spPr>
          <a:xfrm>
            <a:off x="9488682" y="5011914"/>
            <a:ext cx="945395" cy="1105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D96226-6E0B-47F4-BC09-6D6E5C2D429C}"/>
              </a:ext>
            </a:extLst>
          </p:cNvPr>
          <p:cNvSpPr txBox="1"/>
          <p:nvPr/>
        </p:nvSpPr>
        <p:spPr>
          <a:xfrm>
            <a:off x="9706556" y="2388697"/>
            <a:ext cx="1934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dirty="0"/>
              <a:t>Σε αυτά τα ηχητικά βιβλία θα μάθετε πόσο σημαντικό είναι να παραμένετε ενεργοί σε μεγαλύτερη ηλικία.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6CCD5D-755B-4C29-A911-E1EB8441804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9231" b="28846"/>
          <a:stretch/>
        </p:blipFill>
        <p:spPr>
          <a:xfrm rot="1760661">
            <a:off x="7245518" y="674575"/>
            <a:ext cx="2425364" cy="1437836"/>
          </a:xfrm>
          <a:prstGeom prst="rect">
            <a:avLst/>
          </a:prstGeom>
        </p:spPr>
      </p:pic>
      <p:pic>
        <p:nvPicPr>
          <p:cNvPr id="4" name="Audio book_ ΑΝΘΡΩΠΟΙ ΓΥΡΩ ΜΑΣ">
            <a:hlinkClick r:id="" action="ppaction://media"/>
            <a:extLst>
              <a:ext uri="{FF2B5EF4-FFF2-40B4-BE49-F238E27FC236}">
                <a16:creationId xmlns:a16="http://schemas.microsoft.com/office/drawing/2014/main" id="{075583F1-2FC1-45A2-A8F4-225C261FD7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68680" y="4931492"/>
            <a:ext cx="487363" cy="487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417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bandage&#10;&#10;Description automatically generated">
            <a:extLst>
              <a:ext uri="{FF2B5EF4-FFF2-40B4-BE49-F238E27FC236}">
                <a16:creationId xmlns:a16="http://schemas.microsoft.com/office/drawing/2014/main" id="{BF7BA9EC-248F-4BCD-A27B-4C0C7F9CD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49451"/>
            <a:ext cx="12085884" cy="310872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A3059DD-6B11-5446-A5D8-E33A28EE1A2D}"/>
              </a:ext>
            </a:extLst>
          </p:cNvPr>
          <p:cNvGrpSpPr/>
          <p:nvPr/>
        </p:nvGrpSpPr>
        <p:grpSpPr>
          <a:xfrm>
            <a:off x="9452113" y="5974207"/>
            <a:ext cx="2739887" cy="784485"/>
            <a:chOff x="9452113" y="5974207"/>
            <a:chExt cx="2739887" cy="784485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917E228-1EBE-F242-9D67-F9B285BDCD37}"/>
                </a:ext>
              </a:extLst>
            </p:cNvPr>
            <p:cNvSpPr/>
            <p:nvPr/>
          </p:nvSpPr>
          <p:spPr>
            <a:xfrm>
              <a:off x="9527458" y="6032090"/>
              <a:ext cx="2536724" cy="671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E509D2-F958-6640-8EFF-B4B3C0E50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52113" y="5974207"/>
              <a:ext cx="2739887" cy="784485"/>
            </a:xfrm>
            <a:prstGeom prst="rect">
              <a:avLst/>
            </a:prstGeom>
          </p:spPr>
        </p:pic>
      </p:grp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18161DE-7FB4-4576-9B01-D856BCD10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673" y="270213"/>
            <a:ext cx="2333087" cy="6001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0C1BCD-FB29-4FF4-9344-EF7A760DB36D}"/>
              </a:ext>
            </a:extLst>
          </p:cNvPr>
          <p:cNvSpPr txBox="1"/>
          <p:nvPr/>
        </p:nvSpPr>
        <p:spPr>
          <a:xfrm>
            <a:off x="3331741" y="2616561"/>
            <a:ext cx="56307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b="1" dirty="0"/>
              <a:t>Τα Οφέλη να παραμένεις ενεργός</a:t>
            </a:r>
            <a:r>
              <a:rPr lang="el-GR" dirty="0"/>
              <a:t>.</a:t>
            </a:r>
          </a:p>
          <a:p>
            <a:pPr algn="just"/>
            <a:r>
              <a:rPr lang="el" dirty="0"/>
              <a:t>Η σωματική δραστηριότητα είναι καλή για την ψυχική και σωματική υγεία σας. Μπορεί να μειώσει τον κίνδυνο να αναπτύξετε - ή να σας βοηθήσει να διαχειριστείτε - πολλές καταστάσεις υγείας. Αυτά περιλαμβάνουν στεφανιαία νόσο, εγκεφαλικό επεισόδιο, διαβήτη τύπου 2, ορισμένους τύπους καρκίνου, παχυσαρκία και αρθρίτιδα. Μπορεί επίσης να μειώσει τον κίνδυνο κατάθλιψης, άνοιας και νόσου Αλτσχάιμερ.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56C07C-6CDC-40E5-B29A-D3C219A13AE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0114" b="27335"/>
          <a:stretch/>
        </p:blipFill>
        <p:spPr>
          <a:xfrm>
            <a:off x="294885" y="2592359"/>
            <a:ext cx="2624161" cy="1578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1F62FC-7532-4CA3-9984-477A5BCF9D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0477" b="6834"/>
          <a:stretch/>
        </p:blipFill>
        <p:spPr>
          <a:xfrm>
            <a:off x="9488682" y="5011914"/>
            <a:ext cx="945395" cy="1105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D96226-6E0B-47F4-BC09-6D6E5C2D429C}"/>
              </a:ext>
            </a:extLst>
          </p:cNvPr>
          <p:cNvSpPr txBox="1"/>
          <p:nvPr/>
        </p:nvSpPr>
        <p:spPr>
          <a:xfrm>
            <a:off x="9671538" y="2258984"/>
            <a:ext cx="1934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dirty="0"/>
              <a:t>Σε αυτά τα ηχητικά βιβλία θα μάθετε πόσο σημαντικό είναι να παραμένετε ενεργοί σε μεγαλύτερη ηλικία.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6CCD5D-755B-4C29-A911-E1EB8441804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9231" b="28846"/>
          <a:stretch/>
        </p:blipFill>
        <p:spPr>
          <a:xfrm rot="1760661">
            <a:off x="7245518" y="674575"/>
            <a:ext cx="2425364" cy="1437836"/>
          </a:xfrm>
          <a:prstGeom prst="rect">
            <a:avLst/>
          </a:prstGeom>
        </p:spPr>
      </p:pic>
      <p:pic>
        <p:nvPicPr>
          <p:cNvPr id="4" name="Audio book_ ΑΝΘΡΩΠΟΙ ΓΥΡΩ ΜΑΣ (1)">
            <a:hlinkClick r:id="" action="ppaction://media"/>
            <a:extLst>
              <a:ext uri="{FF2B5EF4-FFF2-40B4-BE49-F238E27FC236}">
                <a16:creationId xmlns:a16="http://schemas.microsoft.com/office/drawing/2014/main" id="{4654178E-1BAE-4F0E-90EC-63CB3317C0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44378" y="4858173"/>
            <a:ext cx="487363" cy="487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773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bandage&#10;&#10;Description automatically generated">
            <a:extLst>
              <a:ext uri="{FF2B5EF4-FFF2-40B4-BE49-F238E27FC236}">
                <a16:creationId xmlns:a16="http://schemas.microsoft.com/office/drawing/2014/main" id="{BF7BA9EC-248F-4BCD-A27B-4C0C7F9CD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58" y="1874639"/>
            <a:ext cx="12085884" cy="310872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A3059DD-6B11-5446-A5D8-E33A28EE1A2D}"/>
              </a:ext>
            </a:extLst>
          </p:cNvPr>
          <p:cNvGrpSpPr/>
          <p:nvPr/>
        </p:nvGrpSpPr>
        <p:grpSpPr>
          <a:xfrm>
            <a:off x="9452113" y="5974207"/>
            <a:ext cx="2739887" cy="784485"/>
            <a:chOff x="9452113" y="5974207"/>
            <a:chExt cx="2739887" cy="784485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917E228-1EBE-F242-9D67-F9B285BDCD37}"/>
                </a:ext>
              </a:extLst>
            </p:cNvPr>
            <p:cNvSpPr/>
            <p:nvPr/>
          </p:nvSpPr>
          <p:spPr>
            <a:xfrm>
              <a:off x="9527458" y="6032090"/>
              <a:ext cx="2536724" cy="671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E509D2-F958-6640-8EFF-B4B3C0E50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52113" y="5974207"/>
              <a:ext cx="2739887" cy="784485"/>
            </a:xfrm>
            <a:prstGeom prst="rect">
              <a:avLst/>
            </a:prstGeom>
          </p:spPr>
        </p:pic>
      </p:grp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18161DE-7FB4-4576-9B01-D856BCD10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673" y="270213"/>
            <a:ext cx="2333087" cy="6001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0C1BCD-FB29-4FF4-9344-EF7A760DB36D}"/>
              </a:ext>
            </a:extLst>
          </p:cNvPr>
          <p:cNvSpPr txBox="1"/>
          <p:nvPr/>
        </p:nvSpPr>
        <p:spPr>
          <a:xfrm>
            <a:off x="3280605" y="2326100"/>
            <a:ext cx="56307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/>
              <a:t>Η σωματική δραστηριότητα μπορεί να κάνει μεγάλη διαφορά στην ποιότητα ζωής σας. Μπορεί: να βελτιώσει τη διάθεσή σας. Η αύξηση της αυτοεκτίμησης όπως και η αίσθηση του επιτεύγματος. σας βοηθά να χαλαρώσετε, να ανακουφίσετε το άγχος, να σας δώσει περισσότερη ενέργεια.</a:t>
            </a:r>
          </a:p>
          <a:p>
            <a:pPr algn="just"/>
            <a:r>
              <a:rPr lang="el-GR" dirty="0"/>
              <a:t>Το να παραμείνετε δραστήριοι θα σας βοηθήσει να κάνετε πιο εύκολα απλά πράγματα, όπως να πλένεστε και να ντυθείτε, να παίξετε με τα εγγόνια ή να περπατήσετε στα μαγαζιά. Η συμμετοχή σε μία ομάδα αθλητισμού ή εγγραφή σε γυμναστήριο μπορεί επίσης να είναι ένας καλός τρόπος για να γνωρίσετε κόσμο και να διασκεδάσετε.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56C07C-6CDC-40E5-B29A-D3C219A13AE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0114" b="27335"/>
          <a:stretch/>
        </p:blipFill>
        <p:spPr>
          <a:xfrm>
            <a:off x="294885" y="2592359"/>
            <a:ext cx="2624161" cy="1578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1F62FC-7532-4CA3-9984-477A5BCF9D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0477" b="6834"/>
          <a:stretch/>
        </p:blipFill>
        <p:spPr>
          <a:xfrm>
            <a:off x="9488682" y="5011914"/>
            <a:ext cx="945395" cy="1105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D96226-6E0B-47F4-BC09-6D6E5C2D429C}"/>
              </a:ext>
            </a:extLst>
          </p:cNvPr>
          <p:cNvSpPr txBox="1"/>
          <p:nvPr/>
        </p:nvSpPr>
        <p:spPr>
          <a:xfrm>
            <a:off x="9715580" y="2259898"/>
            <a:ext cx="1934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dirty="0"/>
              <a:t>Σε αυτά τα ηχητικά βιβλία θα μάθετε πόσο σημαντικό είναι να παραμένετε ενεργοί σε μεγαλύτερη ηλικία.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6CCD5D-755B-4C29-A911-E1EB8441804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9231" b="28846"/>
          <a:stretch/>
        </p:blipFill>
        <p:spPr>
          <a:xfrm rot="1760661">
            <a:off x="7245517" y="551215"/>
            <a:ext cx="2425364" cy="1437836"/>
          </a:xfrm>
          <a:prstGeom prst="rect">
            <a:avLst/>
          </a:prstGeom>
        </p:spPr>
      </p:pic>
      <p:pic>
        <p:nvPicPr>
          <p:cNvPr id="4" name="Σε αυτό το ηχητικό βιβλίο θα μ (7)">
            <a:hlinkClick r:id="" action="ppaction://media"/>
            <a:extLst>
              <a:ext uri="{FF2B5EF4-FFF2-40B4-BE49-F238E27FC236}">
                <a16:creationId xmlns:a16="http://schemas.microsoft.com/office/drawing/2014/main" id="{5EA7B190-C00C-41B3-B3A9-9C917CF7BA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69376" y="4739679"/>
            <a:ext cx="487363" cy="487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663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bandage&#10;&#10;Description automatically generated">
            <a:extLst>
              <a:ext uri="{FF2B5EF4-FFF2-40B4-BE49-F238E27FC236}">
                <a16:creationId xmlns:a16="http://schemas.microsoft.com/office/drawing/2014/main" id="{BF7BA9EC-248F-4BCD-A27B-4C0C7F9CD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0" y="1930292"/>
            <a:ext cx="12085884" cy="310872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A3059DD-6B11-5446-A5D8-E33A28EE1A2D}"/>
              </a:ext>
            </a:extLst>
          </p:cNvPr>
          <p:cNvGrpSpPr/>
          <p:nvPr/>
        </p:nvGrpSpPr>
        <p:grpSpPr>
          <a:xfrm>
            <a:off x="9452113" y="5974207"/>
            <a:ext cx="2739887" cy="784485"/>
            <a:chOff x="9452113" y="5974207"/>
            <a:chExt cx="2739887" cy="784485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917E228-1EBE-F242-9D67-F9B285BDCD37}"/>
                </a:ext>
              </a:extLst>
            </p:cNvPr>
            <p:cNvSpPr/>
            <p:nvPr/>
          </p:nvSpPr>
          <p:spPr>
            <a:xfrm>
              <a:off x="9527458" y="6032090"/>
              <a:ext cx="2536724" cy="671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E509D2-F958-6640-8EFF-B4B3C0E50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52113" y="5974207"/>
              <a:ext cx="2739887" cy="784485"/>
            </a:xfrm>
            <a:prstGeom prst="rect">
              <a:avLst/>
            </a:prstGeom>
          </p:spPr>
        </p:pic>
      </p:grp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18161DE-7FB4-4576-9B01-D856BCD10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673" y="270213"/>
            <a:ext cx="2333087" cy="6001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0C1BCD-FB29-4FF4-9344-EF7A760DB36D}"/>
              </a:ext>
            </a:extLst>
          </p:cNvPr>
          <p:cNvSpPr txBox="1"/>
          <p:nvPr/>
        </p:nvSpPr>
        <p:spPr>
          <a:xfrm>
            <a:off x="3191275" y="2347491"/>
            <a:ext cx="56307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dirty="0"/>
              <a:t>Τόσο η σωματική δραστηριότητα όσο και η άσκηση μπορούν να σας βοηθήσουν να παραμείνετε ανεξάρτητοι και υγιείς και να απολαύσετε περισσότερο τη ζωή. Η σωματική δραστηριότητα είναι οτιδήποτε κάνει το σώμα σας να κινείται – πράγματα όπως η κηπουρική, το περπάτημα, οι δουλειές του σπιτιού ή το να ανεβείτε τις σκάλες αντί για τον ανελκυστήρα.</a:t>
            </a:r>
          </a:p>
          <a:p>
            <a:pPr algn="just"/>
            <a:r>
              <a:rPr lang="el-GR" dirty="0"/>
              <a:t>Η άσκηση είναι πιο δομημένη και επαναλαμβανόμενη. Περιλαμβάνει δραστηριότητες όπως ασκήσεις αναπνοών, όπως  </a:t>
            </a:r>
            <a:r>
              <a:rPr lang="el-GR" dirty="0" err="1"/>
              <a:t>τάι</a:t>
            </a:r>
            <a:r>
              <a:rPr lang="el-GR" dirty="0"/>
              <a:t> </a:t>
            </a:r>
            <a:r>
              <a:rPr lang="el-GR" dirty="0" err="1"/>
              <a:t>τσι</a:t>
            </a:r>
            <a:r>
              <a:rPr lang="el-GR" dirty="0"/>
              <a:t>, γιόγκα, αερόμπικ με καρέκλα και ποδηλασία. Καθώς μεγαλώνετε, είναι ιδιαίτερα σημαντικό να κάνετε ασκήσεις που βελτιώνουν τη μυϊκή δύναμη, την ισορροπία και την ευλυγισία.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56C07C-6CDC-40E5-B29A-D3C219A13AE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0114" b="27335"/>
          <a:stretch/>
        </p:blipFill>
        <p:spPr>
          <a:xfrm>
            <a:off x="294885" y="2592359"/>
            <a:ext cx="2624161" cy="1578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1F62FC-7532-4CA3-9984-477A5BCF9D7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0477" b="6834"/>
          <a:stretch/>
        </p:blipFill>
        <p:spPr>
          <a:xfrm>
            <a:off x="9488682" y="5011914"/>
            <a:ext cx="945395" cy="11054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D96226-6E0B-47F4-BC09-6D6E5C2D429C}"/>
              </a:ext>
            </a:extLst>
          </p:cNvPr>
          <p:cNvSpPr txBox="1"/>
          <p:nvPr/>
        </p:nvSpPr>
        <p:spPr>
          <a:xfrm>
            <a:off x="9671538" y="2716823"/>
            <a:ext cx="1934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dirty="0"/>
              <a:t>Σε αυτά τα ηχητικά βιβλία θα μάθετε πόσο σημαντικό είναι να παραμένετε ενεργοί σε μεγαλύτερη ηλικία.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6CCD5D-755B-4C29-A911-E1EB8441804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9231" b="28846"/>
          <a:stretch/>
        </p:blipFill>
        <p:spPr>
          <a:xfrm rot="1760661">
            <a:off x="7245518" y="674575"/>
            <a:ext cx="2425364" cy="1437836"/>
          </a:xfrm>
          <a:prstGeom prst="rect">
            <a:avLst/>
          </a:prstGeom>
        </p:spPr>
      </p:pic>
      <p:pic>
        <p:nvPicPr>
          <p:cNvPr id="4" name="Σε αυτό το ηχητικό βιβλίο θα μ (8)">
            <a:hlinkClick r:id="" action="ppaction://media"/>
            <a:extLst>
              <a:ext uri="{FF2B5EF4-FFF2-40B4-BE49-F238E27FC236}">
                <a16:creationId xmlns:a16="http://schemas.microsoft.com/office/drawing/2014/main" id="{84FE6BF9-B21E-48AF-95CA-AD239290EA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614285" y="5457399"/>
            <a:ext cx="487363" cy="487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808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9E441C3-635B-5042-BB61-7EFB6B8BB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67" y="5404853"/>
            <a:ext cx="3842093" cy="11000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07D66F0-42A7-3E42-B51B-728AD87A5260}"/>
              </a:ext>
            </a:extLst>
          </p:cNvPr>
          <p:cNvSpPr txBox="1"/>
          <p:nvPr/>
        </p:nvSpPr>
        <p:spPr>
          <a:xfrm>
            <a:off x="4775410" y="5800865"/>
            <a:ext cx="522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" sz="900" dirty="0">
                <a:latin typeface="Arial" panose="020B0604020202020204" pitchFamily="34" charset="0"/>
                <a:cs typeface="Arial" panose="020B0604020202020204" pitchFamily="34" charset="0"/>
              </a:rPr>
              <a:t>"Η υποστήριξη της Ευρωπαϊκής Επιτροπής για την παραγωγή αυτής της δημοσίευσης δεν συνιστά έγκριση του περιεχομένου, το οποίο αντικατοπτρίζει μόνο τις απόψεις των συγγραφέων και η Επιτροπή δεν μπορεί να θεωρηθεί υπεύθυνη για οποιαδήποτε χρήση των πληροφοριών που περιέχονται σε αυτήν."</a:t>
            </a:r>
          </a:p>
          <a:p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ADF125F-3785-42C7-B37B-68A55959A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33" y="484553"/>
            <a:ext cx="9126982" cy="2347636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1AADBE4-8C29-4F31-B015-B9B6B22B4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3938" y="3151829"/>
            <a:ext cx="1768022" cy="1768022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E2B6AE9-5474-4983-AB9A-5A1D8440CD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983" y="4018273"/>
            <a:ext cx="2600657" cy="1296214"/>
          </a:xfrm>
          <a:prstGeom prst="rect">
            <a:avLst/>
          </a:prstGeom>
        </p:spPr>
      </p:pic>
      <p:pic>
        <p:nvPicPr>
          <p:cNvPr id="20" name="Picture 19" descr="A close up of a sign&#10;&#10;Description automatically generated">
            <a:extLst>
              <a:ext uri="{FF2B5EF4-FFF2-40B4-BE49-F238E27FC236}">
                <a16:creationId xmlns:a16="http://schemas.microsoft.com/office/drawing/2014/main" id="{33F577F2-335F-4EF7-8A45-402250157E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0116" y="3180677"/>
            <a:ext cx="1348499" cy="1936239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47DE0931-0B96-418B-9BBE-2979FE35D7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7302" y="4148796"/>
            <a:ext cx="1840487" cy="619631"/>
          </a:xfrm>
          <a:prstGeom prst="rect">
            <a:avLst/>
          </a:prstGeom>
        </p:spPr>
      </p:pic>
      <p:pic>
        <p:nvPicPr>
          <p:cNvPr id="24" name="Picture 23" descr="A picture containing drawing, sign&#10;&#10;Description automatically generated">
            <a:extLst>
              <a:ext uri="{FF2B5EF4-FFF2-40B4-BE49-F238E27FC236}">
                <a16:creationId xmlns:a16="http://schemas.microsoft.com/office/drawing/2014/main" id="{ACDF5DB2-C92F-49AA-A604-F53591E81C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529" y="3180677"/>
            <a:ext cx="2080260" cy="609219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212746AA-9165-4163-B5F7-7A5A30C162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3983" y="3011416"/>
            <a:ext cx="2345959" cy="88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72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</TotalTime>
  <Words>473</Words>
  <Application>Microsoft Office PowerPoint</Application>
  <PresentationFormat>Widescreen</PresentationFormat>
  <Paragraphs>13</Paragraphs>
  <Slides>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FIPL4</dc:creator>
  <cp:lastModifiedBy>admin</cp:lastModifiedBy>
  <cp:revision>28</cp:revision>
  <dcterms:created xsi:type="dcterms:W3CDTF">2020-10-05T11:11:44Z</dcterms:created>
  <dcterms:modified xsi:type="dcterms:W3CDTF">2022-03-17T07:29:28Z</dcterms:modified>
</cp:coreProperties>
</file>