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2"/>
  </p:handoutMasterIdLst>
  <p:sldIdLst>
    <p:sldId id="256" r:id="rId2"/>
    <p:sldId id="257" r:id="rId3"/>
    <p:sldId id="266" r:id="rId4"/>
    <p:sldId id="267" r:id="rId5"/>
    <p:sldId id="268" r:id="rId6"/>
    <p:sldId id="269" r:id="rId7"/>
    <p:sldId id="270" r:id="rId8"/>
    <p:sldId id="271" r:id="rId9"/>
    <p:sldId id="272"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66" d="100"/>
          <a:sy n="66" d="100"/>
        </p:scale>
        <p:origin x="820" y="44"/>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17/03/2022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5B20B65A-CD86-42B4-ACE9-872B6100539E}"/>
              </a:ext>
            </a:extLst>
          </p:cNvPr>
          <p:cNvSpPr txBox="1"/>
          <p:nvPr/>
        </p:nvSpPr>
        <p:spPr>
          <a:xfrm>
            <a:off x="5424854" y="3622431"/>
            <a:ext cx="4211515" cy="646331"/>
          </a:xfrm>
          <a:prstGeom prst="rect">
            <a:avLst/>
          </a:prstGeom>
          <a:noFill/>
        </p:spPr>
        <p:txBody>
          <a:bodyPr wrap="square" rtlCol="0">
            <a:spAutoFit/>
          </a:bodyPr>
          <a:lstStyle/>
          <a:p>
            <a:r>
              <a:rPr lang="lt-LT" dirty="0">
                <a:latin typeface="Arial Rounded MT Bold" panose="020F0704030504030204" pitchFamily="34" charset="0"/>
              </a:rPr>
              <a:t>Audio books: </a:t>
            </a:r>
            <a:r>
              <a:rPr lang="el-GR" b="1" dirty="0">
                <a:latin typeface="Arial Rounded MT Bold" panose="020F0704030504030204" pitchFamily="34" charset="0"/>
                <a:ea typeface="Calibri" panose="020F0502020204030204" pitchFamily="34" charset="0"/>
                <a:cs typeface="Times New Roman" panose="02020603050405020304" pitchFamily="18" charset="0"/>
              </a:rPr>
              <a:t>ΑΥΤΟΕΚΤΙΜΗΣΗ ΚΑΙ ΤΡΙΤΗ ΗΛΙΚΙΑ. </a:t>
            </a:r>
            <a:endParaRPr lang="en-GB" dirty="0"/>
          </a:p>
        </p:txBody>
      </p:sp>
      <p:pic>
        <p:nvPicPr>
          <p:cNvPr id="4" name="Audio books_ ΑΥΤΟΕΚΤΙΜΗΣΗ ΚΑΙ">
            <a:hlinkClick r:id="" action="ppaction://media"/>
            <a:extLst>
              <a:ext uri="{FF2B5EF4-FFF2-40B4-BE49-F238E27FC236}">
                <a16:creationId xmlns:a16="http://schemas.microsoft.com/office/drawing/2014/main" id="{6C4F3FF6-6A65-4725-B8BA-4388B9F5B63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069789" y="4438583"/>
            <a:ext cx="406400" cy="406400"/>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676944"/>
            <a:ext cx="5897541" cy="2308324"/>
          </a:xfrm>
          <a:prstGeom prst="rect">
            <a:avLst/>
          </a:prstGeom>
          <a:noFill/>
        </p:spPr>
        <p:txBody>
          <a:bodyPr wrap="square" rtlCol="0">
            <a:spAutoFit/>
          </a:bodyPr>
          <a:lstStyle/>
          <a:p>
            <a:r>
              <a:rPr lang="el-GR" dirty="0"/>
              <a:t>Η ζωή είναι σαν μια μεταφορική ταινία. Ξεκινάμε με τη γέννηση και προχωράμε μέχρι να πεθάνουμε. Η ζωή μας μεταφέρει σε πολλά δωμάτια, συχνά γεμάτα με υπέροχες περιπέτειες, και άλλες με εμπειρίες με θετική αυτοεκτίμηση. Καθώς προχωράμε, έχουμε πολλές ευκαιρίες με σκοπό, σχέση και νόημα. Ας ελπίσουμε ότι χρησιμοποιούμε αυτές τις ευκαιρίες για να εμπλουτίσουμε τη ζωή για τους άλλους και για εμάς τους ίδιους.</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911709" y="2322040"/>
            <a:ext cx="1644162" cy="2585323"/>
          </a:xfrm>
          <a:prstGeom prst="rect">
            <a:avLst/>
          </a:prstGeom>
          <a:noFill/>
        </p:spPr>
        <p:txBody>
          <a:bodyPr wrap="square" rtlCol="0">
            <a:spAutoFit/>
          </a:bodyPr>
          <a:lstStyle/>
          <a:p>
            <a:r>
              <a:rPr lang="el-GR" dirty="0"/>
              <a:t>Σε αυτό το ηχητικό βιβλίο θα μάθετε περισσότερα για την αυτοεκτίμηση και τη Τρίτη ηλικία.</a:t>
            </a:r>
            <a:endParaRPr lang="en-GB" dirty="0"/>
          </a:p>
          <a:p>
            <a:r>
              <a:rPr lang="en-GB" dirty="0"/>
              <a:t>.</a:t>
            </a:r>
          </a:p>
        </p:txBody>
      </p:sp>
      <p:pic>
        <p:nvPicPr>
          <p:cNvPr id="4" name="Σε αυτό το ηχητικό βιβλίο θα μ">
            <a:hlinkClick r:id="" action="ppaction://media"/>
            <a:extLst>
              <a:ext uri="{FF2B5EF4-FFF2-40B4-BE49-F238E27FC236}">
                <a16:creationId xmlns:a16="http://schemas.microsoft.com/office/drawing/2014/main" id="{CE6DB5EE-F126-4314-ABFA-7A5CA1CFFAD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36362" y="4773437"/>
            <a:ext cx="406400" cy="406400"/>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789491"/>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502099" y="2459139"/>
            <a:ext cx="5897541" cy="4247317"/>
          </a:xfrm>
          <a:prstGeom prst="rect">
            <a:avLst/>
          </a:prstGeom>
          <a:noFill/>
        </p:spPr>
        <p:txBody>
          <a:bodyPr wrap="square" rtlCol="0">
            <a:spAutoFit/>
          </a:bodyPr>
          <a:lstStyle/>
          <a:p>
            <a:r>
              <a:rPr lang="el-GR" dirty="0"/>
              <a:t>Η ζωή είναι σαν μια μεταφορική ταινία. Ξεκινάμε με τη γέννηση και προχωράμε μέχρι να πεθάνουμε. Η ζωή μας μεταφέρει σε πολλά δωμάτια, συχνά γεμάτα με υπέροχες περιπέτειες, και άλλες με εμπειρίες με θετική αυτοεκτίμηση. Καθώς προχωράμε, έχουμε πολλές ευκαιρίες με σκοπό, σχέση και νόημα. Ας ελπίσουμε ότι χρησιμοποιούμε αυτές τις ευκαιρίες για να εμπλουτίσουμε τη ζωή για τους άλλους και για εμάς τους ίδιους.</a:t>
            </a:r>
          </a:p>
          <a:p>
            <a:r>
              <a:rPr lang="el-GR" dirty="0"/>
              <a:t>Ένα όμως είναι σίγουρο για κάθε άνθρωπο. Ανεξάρτητα από το ποιος είσαι, η ζωή προχωρά. Όσο και αν προσπαθήσουμε, δεν μπορούμε να σταματήσουμε τη ζωή, ούτε καν να την επιβραδύνουμε. Πριν το καταλάβουμε, αναρωτιόμαστε πώς φτάσαμε εδώ. Περνάμε σταδιακά από τα νιάτα στα γεράματα.</a:t>
            </a:r>
            <a:endParaRPr lang="en-GB" dirty="0"/>
          </a:p>
          <a:p>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2585323"/>
          </a:xfrm>
          <a:prstGeom prst="rect">
            <a:avLst/>
          </a:prstGeom>
          <a:noFill/>
        </p:spPr>
        <p:txBody>
          <a:bodyPr wrap="square" rtlCol="0">
            <a:spAutoFit/>
          </a:bodyPr>
          <a:lstStyle/>
          <a:p>
            <a:r>
              <a:rPr lang="el-GR" dirty="0"/>
              <a:t>Σε αυτό το ηχητικό βιβλίο θα μάθετε περισσότερα για την αυτοεκτίμηση και τη Τρίτη ηλικία.</a:t>
            </a:r>
            <a:endParaRPr lang="en-GB" dirty="0"/>
          </a:p>
          <a:p>
            <a:endParaRPr lang="en-GB" dirty="0"/>
          </a:p>
        </p:txBody>
      </p:sp>
      <p:pic>
        <p:nvPicPr>
          <p:cNvPr id="4" name="Η ζωή είναι σαν μια μεταφορική">
            <a:hlinkClick r:id="" action="ppaction://media"/>
            <a:extLst>
              <a:ext uri="{FF2B5EF4-FFF2-40B4-BE49-F238E27FC236}">
                <a16:creationId xmlns:a16="http://schemas.microsoft.com/office/drawing/2014/main" id="{3C8DBDAA-61A1-4603-BE02-7436D075642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89162" y="4582797"/>
            <a:ext cx="406400" cy="406400"/>
          </a:xfrm>
          <a:prstGeom prst="ellipse">
            <a:avLst/>
          </a:prstGeom>
          <a:ln>
            <a:noFill/>
          </a:ln>
          <a:effectLst>
            <a:softEdge rad="112500"/>
          </a:effectLst>
        </p:spPr>
      </p:pic>
    </p:spTree>
    <p:extLst>
      <p:ext uri="{BB962C8B-B14F-4D97-AF65-F5344CB8AC3E}">
        <p14:creationId xmlns:p14="http://schemas.microsoft.com/office/powerpoint/2010/main" val="341049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708031"/>
            <a:ext cx="5897541" cy="2308324"/>
          </a:xfrm>
          <a:prstGeom prst="rect">
            <a:avLst/>
          </a:prstGeom>
          <a:noFill/>
        </p:spPr>
        <p:txBody>
          <a:bodyPr wrap="square" rtlCol="0">
            <a:spAutoFit/>
          </a:bodyPr>
          <a:lstStyle/>
          <a:p>
            <a:r>
              <a:rPr lang="el-GR" dirty="0"/>
              <a:t>Καθώς μεγαλώνουμε, αντιμετωπίζουμε πολλές αλλαγές που μπορούν να επηρεάσουν αρνητικά την αυτοεκτίμηση. Θα εξετάσουμε δύο πιθανούς παράγοντες.</a:t>
            </a:r>
            <a:endParaRPr lang="en-GB" dirty="0"/>
          </a:p>
          <a:p>
            <a:r>
              <a:rPr lang="el-GR" b="1" dirty="0"/>
              <a:t>Το πρώτο - Αλλαγές στη φυσική εμφάνιση </a:t>
            </a:r>
            <a:r>
              <a:rPr lang="el-GR" dirty="0"/>
              <a:t>.</a:t>
            </a:r>
            <a:r>
              <a:rPr lang="el-GR" dirty="0" err="1"/>
              <a:t>Ξερεις</a:t>
            </a:r>
            <a:r>
              <a:rPr lang="el-GR" dirty="0"/>
              <a:t> πόσα χρήματα ξοδεύονται κάθε χρόνο από ανθρώπους που προσπαθούν να φαίνονται νεότεροι, Από </a:t>
            </a:r>
            <a:r>
              <a:rPr lang="el-GR" dirty="0" err="1"/>
              <a:t>αντιγηραντικές</a:t>
            </a:r>
            <a:r>
              <a:rPr lang="el-GR" dirty="0"/>
              <a:t> κρέμες μέχρι βαφές μαλλιών, </a:t>
            </a:r>
            <a:r>
              <a:rPr lang="el-GR" dirty="0" err="1"/>
              <a:t>μπότοξ</a:t>
            </a:r>
            <a:r>
              <a:rPr lang="el-GR" dirty="0"/>
              <a:t> και λίφτινγκ προσώπου, που προσπαθούν να φέρουν τον χρόνο πίσω.</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2308324"/>
          </a:xfrm>
          <a:prstGeom prst="rect">
            <a:avLst/>
          </a:prstGeom>
          <a:noFill/>
        </p:spPr>
        <p:txBody>
          <a:bodyPr wrap="square" rtlCol="0">
            <a:spAutoFit/>
          </a:bodyPr>
          <a:lstStyle/>
          <a:p>
            <a:r>
              <a:rPr lang="el-GR" dirty="0"/>
              <a:t>Σε αυτό το ηχητικό βιβλίο θα μάθετε περισσότερα για την αυτοεκτίμηση και τη Τρίτη ηλικία.</a:t>
            </a:r>
            <a:endParaRPr lang="en-GB" dirty="0"/>
          </a:p>
        </p:txBody>
      </p:sp>
      <p:pic>
        <p:nvPicPr>
          <p:cNvPr id="4" name="Καθώς μεγαλώνουμε, αντιμετωπίζ">
            <a:hlinkClick r:id="" action="ppaction://media"/>
            <a:extLst>
              <a:ext uri="{FF2B5EF4-FFF2-40B4-BE49-F238E27FC236}">
                <a16:creationId xmlns:a16="http://schemas.microsoft.com/office/drawing/2014/main" id="{A564166C-C4DE-4C87-AE2B-CC40E05878DD}"/>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06930" y="4773437"/>
            <a:ext cx="406400" cy="406400"/>
          </a:xfrm>
          <a:prstGeom prst="ellipse">
            <a:avLst/>
          </a:prstGeom>
          <a:ln>
            <a:noFill/>
          </a:ln>
          <a:effectLst>
            <a:softEdge rad="112500"/>
          </a:effectLst>
        </p:spPr>
      </p:pic>
    </p:spTree>
    <p:extLst>
      <p:ext uri="{BB962C8B-B14F-4D97-AF65-F5344CB8AC3E}">
        <p14:creationId xmlns:p14="http://schemas.microsoft.com/office/powerpoint/2010/main" val="237827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701488"/>
            <a:ext cx="5897541" cy="2308324"/>
          </a:xfrm>
          <a:prstGeom prst="rect">
            <a:avLst/>
          </a:prstGeom>
          <a:noFill/>
        </p:spPr>
        <p:txBody>
          <a:bodyPr wrap="square" rtlCol="0">
            <a:spAutoFit/>
          </a:bodyPr>
          <a:lstStyle/>
          <a:p>
            <a:r>
              <a:rPr lang="el-GR" dirty="0"/>
              <a:t>Εάν η αυτοεκτίμησή μας είναι πολύ στενά συνδεδεμένη με μια νεανική εμφάνιση, πιθανόν να έχουμε πρόβλημα. Σχηματίζονται ρυτίδες, το δέρμα πέφτει και τα μαλλιά γίνονται γκρίζα. Για να διατηρήσουμε την αυτοεκτίμηση, πρέπει να αποδεχτούμε ότι τέτοιες αλλαγές είναι αναπόφευκτες. Το πιο σημαντικό, αυτά τα εξωτερικά σημάδια είναι το τρόπαιο της τιμής της επιτυχημένης ζωής για μεγάλο χρονικό διάστημα.</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Εάν η αυτοεκτίμησή μας είναι π">
            <a:hlinkClick r:id="" action="ppaction://media"/>
            <a:extLst>
              <a:ext uri="{FF2B5EF4-FFF2-40B4-BE49-F238E27FC236}">
                <a16:creationId xmlns:a16="http://schemas.microsoft.com/office/drawing/2014/main" id="{2A8B3CF7-0065-4FCE-9BB2-AEB557DA052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024697" y="4806612"/>
            <a:ext cx="406400" cy="406400"/>
          </a:xfrm>
          <a:prstGeom prst="ellipse">
            <a:avLst/>
          </a:prstGeom>
          <a:ln>
            <a:noFill/>
          </a:ln>
          <a:effectLst>
            <a:softEdge rad="112500"/>
          </a:effectLst>
        </p:spPr>
      </p:pic>
    </p:spTree>
    <p:extLst>
      <p:ext uri="{BB962C8B-B14F-4D97-AF65-F5344CB8AC3E}">
        <p14:creationId xmlns:p14="http://schemas.microsoft.com/office/powerpoint/2010/main" val="89947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789491"/>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541929" y="2728226"/>
            <a:ext cx="5897541" cy="2308324"/>
          </a:xfrm>
          <a:prstGeom prst="rect">
            <a:avLst/>
          </a:prstGeom>
          <a:noFill/>
        </p:spPr>
        <p:txBody>
          <a:bodyPr wrap="square" rtlCol="0">
            <a:spAutoFit/>
          </a:bodyPr>
          <a:lstStyle/>
          <a:p>
            <a:r>
              <a:rPr lang="el-GR" b="1" dirty="0"/>
              <a:t>Το δεύτερο - Αλλαγές στη φυσική κατάσταση</a:t>
            </a:r>
            <a:r>
              <a:rPr lang="el-GR" dirty="0"/>
              <a:t>. Όσο προσπαθούμε , απλά δεν μπορούμε να κάνουμε τα πράγματα που κάναμε παλιά. Μεγαλώνοντας, πρέπει να προσαρμοστούμε στις αλλαγές της όρασης, της ακοής, της σωματικής δύναμης και της αντοχής. Έχουμε περισσότερους πόνους και λιγότερη ενέργεια. Εάν η αυτοεκτίμηση μας είναι πολύ στενά συνδεδεμένη με τη σωματική μας λειτουργία, έχουμε επίσης πρόβλημα.</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Το δεύτερο - Αλλαγές στη φυσικ">
            <a:hlinkClick r:id="" action="ppaction://media"/>
            <a:extLst>
              <a:ext uri="{FF2B5EF4-FFF2-40B4-BE49-F238E27FC236}">
                <a16:creationId xmlns:a16="http://schemas.microsoft.com/office/drawing/2014/main" id="{85DC18FD-03D1-4F9E-951A-E2556ACD886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62346" y="4695013"/>
            <a:ext cx="406400" cy="406400"/>
          </a:xfrm>
          <a:prstGeom prst="ellipse">
            <a:avLst/>
          </a:prstGeom>
          <a:ln>
            <a:noFill/>
          </a:ln>
          <a:effectLst>
            <a:softEdge rad="112500"/>
          </a:effectLst>
        </p:spPr>
      </p:pic>
    </p:spTree>
    <p:extLst>
      <p:ext uri="{BB962C8B-B14F-4D97-AF65-F5344CB8AC3E}">
        <p14:creationId xmlns:p14="http://schemas.microsoft.com/office/powerpoint/2010/main" val="111746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589659"/>
            <a:ext cx="5897541" cy="2308324"/>
          </a:xfrm>
          <a:prstGeom prst="rect">
            <a:avLst/>
          </a:prstGeom>
          <a:noFill/>
        </p:spPr>
        <p:txBody>
          <a:bodyPr wrap="square" rtlCol="0">
            <a:spAutoFit/>
          </a:bodyPr>
          <a:lstStyle/>
          <a:p>
            <a:pPr algn="just"/>
            <a:r>
              <a:rPr lang="el-GR" dirty="0"/>
              <a:t>Το ποιος είσαι δεν καθορίζεται από το τι μπορείς να κάνεις. Σκεφτείτε έναν μεγαλύτερο ενήλικα που έχετε αγαπήσει. Η αξία τους καθοριζόταν από το τι μπορούσαν να κάνουν σωματικά; Η κακή τους όραση επηρέασε τον τρόπο που τους βλέπατε;  Η μειωμένη ενέργειά τους σας έκανε να τους βαρεθείτε; Όχι. Τους αγαπούσες για αυτό που ήταν, όχι για αυτό που μπορούσαν να κάνουν. Τους εκτιμούσες γιατί είχαν προσθέσει αξία στη ζωή σου.</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Το ποιος είσαι δεν καθορίζεται">
            <a:hlinkClick r:id="" action="ppaction://media"/>
            <a:extLst>
              <a:ext uri="{FF2B5EF4-FFF2-40B4-BE49-F238E27FC236}">
                <a16:creationId xmlns:a16="http://schemas.microsoft.com/office/drawing/2014/main" id="{04D6FE48-4B78-405C-B51B-BC246DCAD19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92362" y="4694783"/>
            <a:ext cx="406400" cy="406400"/>
          </a:xfrm>
          <a:prstGeom prst="ellipse">
            <a:avLst/>
          </a:prstGeom>
          <a:ln>
            <a:noFill/>
          </a:ln>
          <a:effectLst>
            <a:softEdge rad="112500"/>
          </a:effectLst>
        </p:spPr>
      </p:pic>
    </p:spTree>
    <p:extLst>
      <p:ext uri="{BB962C8B-B14F-4D97-AF65-F5344CB8AC3E}">
        <p14:creationId xmlns:p14="http://schemas.microsoft.com/office/powerpoint/2010/main" val="230497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969893"/>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431097" y="2801891"/>
            <a:ext cx="5897541" cy="1754326"/>
          </a:xfrm>
          <a:prstGeom prst="rect">
            <a:avLst/>
          </a:prstGeom>
          <a:noFill/>
        </p:spPr>
        <p:txBody>
          <a:bodyPr wrap="square" rtlCol="0">
            <a:spAutoFit/>
          </a:bodyPr>
          <a:lstStyle/>
          <a:p>
            <a:r>
              <a:rPr lang="el-GR" dirty="0"/>
              <a:t>Για να διατηρήσουμε μια υγιή αυτοεκτίμηση καθώς γερνάμε, πρέπει να θυμόμαστε ότι η αξία μας καθορίζεται από το ποιοι είμαστε, όχι από το τι μπορεί να κάνει το σώμα μας ή από το πώς φαινόμαστε. Η Τρίτη ηλικία σημαίνει ότι ζεις περισσότερα χρόνια. Είσαι πιο έμπειρος. Λόγω αυτών των ετών εμπειρίας, έχεις μια πιο πλούσια προοπτική.</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Για να διατηρήσουμε μια υγιή α">
            <a:hlinkClick r:id="" action="ppaction://media"/>
            <a:extLst>
              <a:ext uri="{FF2B5EF4-FFF2-40B4-BE49-F238E27FC236}">
                <a16:creationId xmlns:a16="http://schemas.microsoft.com/office/drawing/2014/main" id="{0ADADB2B-09C4-49D9-9DA3-F61071F741E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96097" y="4428112"/>
            <a:ext cx="406400" cy="406400"/>
          </a:xfrm>
          <a:prstGeom prst="ellipse">
            <a:avLst/>
          </a:prstGeom>
          <a:ln>
            <a:noFill/>
          </a:ln>
          <a:effectLst>
            <a:softEdge rad="112500"/>
          </a:effectLst>
        </p:spPr>
      </p:pic>
    </p:spTree>
    <p:extLst>
      <p:ext uri="{BB962C8B-B14F-4D97-AF65-F5344CB8AC3E}">
        <p14:creationId xmlns:p14="http://schemas.microsoft.com/office/powerpoint/2010/main" val="127619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53FEBAD5-33C9-4E07-A547-8CDEF84CD5FE}"/>
              </a:ext>
            </a:extLst>
          </p:cNvPr>
          <p:cNvSpPr txBox="1"/>
          <p:nvPr/>
        </p:nvSpPr>
        <p:spPr>
          <a:xfrm>
            <a:off x="3541929" y="2708031"/>
            <a:ext cx="5897541" cy="1754326"/>
          </a:xfrm>
          <a:prstGeom prst="rect">
            <a:avLst/>
          </a:prstGeom>
          <a:noFill/>
        </p:spPr>
        <p:txBody>
          <a:bodyPr wrap="square" rtlCol="0">
            <a:spAutoFit/>
          </a:bodyPr>
          <a:lstStyle/>
          <a:p>
            <a:r>
              <a:rPr lang="el-GR" dirty="0"/>
              <a:t>Οι ρυτίδες μπορούν να φέρουν σοφία. Ξέρεις πράγματα τώρα που δεν ήξερες όταν ήσουν νέος. Προσπάθησε να βρεις τρόπους να χρησιμοποιήσεις αυτήν την εμπειρία, την προοπτική και τη σοφία για να προσθέσεις αξία στη ζωή κάποιου. Αυτός μπορεί να είναι ο σκοπός σας στην άκρια του μεταφορικού ιμάντα.</a:t>
            </a:r>
            <a:endParaRPr lang="en-GB" dirty="0"/>
          </a:p>
        </p:txBody>
      </p:sp>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9E1C133-2FCC-4A9E-A97C-22009AC583A2}"/>
              </a:ext>
            </a:extLst>
          </p:cNvPr>
          <p:cNvSpPr txBox="1"/>
          <p:nvPr/>
        </p:nvSpPr>
        <p:spPr>
          <a:xfrm>
            <a:off x="9785838" y="2708031"/>
            <a:ext cx="1644162" cy="1754326"/>
          </a:xfrm>
          <a:prstGeom prst="rect">
            <a:avLst/>
          </a:prstGeom>
          <a:noFill/>
        </p:spPr>
        <p:txBody>
          <a:bodyPr wrap="square" rtlCol="0">
            <a:spAutoFit/>
          </a:bodyPr>
          <a:lstStyle/>
          <a:p>
            <a:r>
              <a:rPr lang="en-GB" dirty="0"/>
              <a:t>In this audio book you will find out more about self – esteem and aging.</a:t>
            </a:r>
          </a:p>
        </p:txBody>
      </p:sp>
      <p:pic>
        <p:nvPicPr>
          <p:cNvPr id="4" name="Οι ρυτίδες μπορούν να φέρουν σ">
            <a:hlinkClick r:id="" action="ppaction://media"/>
            <a:extLst>
              <a:ext uri="{FF2B5EF4-FFF2-40B4-BE49-F238E27FC236}">
                <a16:creationId xmlns:a16="http://schemas.microsoft.com/office/drawing/2014/main" id="{13C4B86F-0F6D-48AB-AA74-4A482105CBF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135529" y="4476232"/>
            <a:ext cx="406400" cy="406400"/>
          </a:xfrm>
          <a:prstGeom prst="ellipse">
            <a:avLst/>
          </a:prstGeom>
          <a:ln>
            <a:noFill/>
          </a:ln>
          <a:effectLst>
            <a:softEdge rad="112500"/>
          </a:effectLst>
        </p:spPr>
      </p:pic>
    </p:spTree>
    <p:extLst>
      <p:ext uri="{BB962C8B-B14F-4D97-AF65-F5344CB8AC3E}">
        <p14:creationId xmlns:p14="http://schemas.microsoft.com/office/powerpoint/2010/main" val="211639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TotalTime>
  <Words>778</Words>
  <Application>Microsoft Office PowerPoint</Application>
  <PresentationFormat>Widescreen</PresentationFormat>
  <Paragraphs>21</Paragraphs>
  <Slides>10</Slides>
  <Notes>0</Notes>
  <HiddenSlides>0</HiddenSlides>
  <MMClips>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Rounded MT Bold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35</cp:revision>
  <dcterms:created xsi:type="dcterms:W3CDTF">2020-10-05T11:11:44Z</dcterms:created>
  <dcterms:modified xsi:type="dcterms:W3CDTF">2022-03-17T12:02:48Z</dcterms:modified>
</cp:coreProperties>
</file>